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7" r:id="rId1"/>
  </p:sldMasterIdLst>
  <p:notesMasterIdLst>
    <p:notesMasterId r:id="rId34"/>
  </p:notesMasterIdLst>
  <p:sldIdLst>
    <p:sldId id="259" r:id="rId2"/>
    <p:sldId id="260" r:id="rId3"/>
    <p:sldId id="261" r:id="rId4"/>
    <p:sldId id="262" r:id="rId5"/>
    <p:sldId id="263" r:id="rId6"/>
    <p:sldId id="265" r:id="rId7"/>
    <p:sldId id="291" r:id="rId8"/>
    <p:sldId id="292" r:id="rId9"/>
    <p:sldId id="267" r:id="rId10"/>
    <p:sldId id="269" r:id="rId11"/>
    <p:sldId id="258" r:id="rId12"/>
    <p:sldId id="270" r:id="rId13"/>
    <p:sldId id="271" r:id="rId14"/>
    <p:sldId id="272" r:id="rId15"/>
    <p:sldId id="273" r:id="rId16"/>
    <p:sldId id="274" r:id="rId17"/>
    <p:sldId id="275" r:id="rId18"/>
    <p:sldId id="276" r:id="rId19"/>
    <p:sldId id="293" r:id="rId20"/>
    <p:sldId id="277" r:id="rId21"/>
    <p:sldId id="280" r:id="rId22"/>
    <p:sldId id="279" r:id="rId23"/>
    <p:sldId id="281" r:id="rId24"/>
    <p:sldId id="282" r:id="rId25"/>
    <p:sldId id="283" r:id="rId26"/>
    <p:sldId id="278" r:id="rId27"/>
    <p:sldId id="284" r:id="rId28"/>
    <p:sldId id="285" r:id="rId29"/>
    <p:sldId id="286" r:id="rId30"/>
    <p:sldId id="288" r:id="rId31"/>
    <p:sldId id="289" r:id="rId32"/>
    <p:sldId id="29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5C71E58-2F10-9042-B614-E2F34A65E129}">
          <p14:sldIdLst>
            <p14:sldId id="259"/>
          </p14:sldIdLst>
        </p14:section>
        <p14:section name="Introduction with FRB" id="{E550317E-8E4D-4A4B-B774-0F86270BD30F}">
          <p14:sldIdLst>
            <p14:sldId id="260"/>
            <p14:sldId id="261"/>
            <p14:sldId id="262"/>
            <p14:sldId id="263"/>
            <p14:sldId id="265"/>
            <p14:sldId id="291"/>
            <p14:sldId id="292"/>
          </p14:sldIdLst>
        </p14:section>
        <p14:section name="Alogorithms to search FRB at present" id="{2F01E1D4-04AA-844B-811D-061DC885D0B4}">
          <p14:sldIdLst>
            <p14:sldId id="267"/>
            <p14:sldId id="269"/>
            <p14:sldId id="258"/>
            <p14:sldId id="270"/>
            <p14:sldId id="271"/>
          </p14:sldIdLst>
        </p14:section>
        <p14:section name="2D FFT review" id="{17B462AF-147A-BA42-9A85-AFC9953C32B4}">
          <p14:sldIdLst>
            <p14:sldId id="272"/>
            <p14:sldId id="273"/>
            <p14:sldId id="274"/>
            <p14:sldId id="275"/>
            <p14:sldId id="276"/>
            <p14:sldId id="293"/>
          </p14:sldIdLst>
        </p14:section>
        <p14:section name="2D-FFT algorithm" id="{40093E1C-3D82-9C45-ABCB-97F1107F29B3}">
          <p14:sldIdLst>
            <p14:sldId id="277"/>
            <p14:sldId id="280"/>
            <p14:sldId id="279"/>
            <p14:sldId id="281"/>
            <p14:sldId id="282"/>
            <p14:sldId id="283"/>
            <p14:sldId id="278"/>
          </p14:sldIdLst>
        </p14:section>
        <p14:section name="summerize" id="{E3A77A07-5E67-BC49-9FB8-8A7C35B4EBB7}">
          <p14:sldIdLst>
            <p14:sldId id="284"/>
            <p14:sldId id="285"/>
            <p14:sldId id="286"/>
            <p14:sldId id="288"/>
            <p14:sldId id="289"/>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33"/>
    <p:restoredTop sz="94753"/>
  </p:normalViewPr>
  <p:slideViewPr>
    <p:cSldViewPr snapToGrid="0" snapToObjects="1">
      <p:cViewPr varScale="1">
        <p:scale>
          <a:sx n="106" d="100"/>
          <a:sy n="106" d="100"/>
        </p:scale>
        <p:origin x="11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2EC20F-F2EB-F149-B5DB-548EBD807045}" type="doc">
      <dgm:prSet loTypeId="urn:microsoft.com/office/officeart/2008/layout/VerticalCurvedList" loCatId="" qsTypeId="urn:microsoft.com/office/officeart/2005/8/quickstyle/3D4" qsCatId="3D" csTypeId="urn:microsoft.com/office/officeart/2005/8/colors/accent0_1" csCatId="mainScheme" phldr="1"/>
      <dgm:spPr/>
      <dgm:t>
        <a:bodyPr/>
        <a:lstStyle/>
        <a:p>
          <a:endParaRPr lang="zh-CN" altLang="en-US"/>
        </a:p>
      </dgm:t>
    </dgm:pt>
    <dgm:pt modelId="{16999178-DECD-CD40-A50E-06052C44CAC4}">
      <dgm:prSet phldrT="[文本]"/>
      <dgm:spPr/>
      <dgm:t>
        <a:bodyPr/>
        <a:lstStyle/>
        <a:p>
          <a:r>
            <a:rPr lang="en-US" altLang="zh-CN" dirty="0" smtClean="0"/>
            <a:t>Happened suddenly</a:t>
          </a:r>
          <a:endParaRPr lang="zh-CN" altLang="en-US" dirty="0"/>
        </a:p>
      </dgm:t>
    </dgm:pt>
    <dgm:pt modelId="{3A9F3931-E1A7-FF4C-AF31-CA3ABD50B3B5}" type="parTrans" cxnId="{4CB0A3B9-F8C0-5740-BDFB-A55A16C5600E}">
      <dgm:prSet/>
      <dgm:spPr/>
      <dgm:t>
        <a:bodyPr/>
        <a:lstStyle/>
        <a:p>
          <a:endParaRPr lang="zh-CN" altLang="en-US"/>
        </a:p>
      </dgm:t>
    </dgm:pt>
    <dgm:pt modelId="{DA02CD24-E4CA-9549-A693-79A8254C3CC4}" type="sibTrans" cxnId="{4CB0A3B9-F8C0-5740-BDFB-A55A16C5600E}">
      <dgm:prSet/>
      <dgm:spPr/>
      <dgm:t>
        <a:bodyPr/>
        <a:lstStyle/>
        <a:p>
          <a:endParaRPr lang="zh-CN" altLang="en-US"/>
        </a:p>
      </dgm:t>
    </dgm:pt>
    <dgm:pt modelId="{0EDEAD17-D1E6-8F49-8D41-74E9B38A8786}">
      <dgm:prSet/>
      <dgm:spPr/>
      <dgm:t>
        <a:bodyPr/>
        <a:lstStyle/>
        <a:p>
          <a:r>
            <a:rPr lang="en-US" altLang="zh-CN" dirty="0" smtClean="0"/>
            <a:t>High Energy </a:t>
          </a:r>
          <a:endParaRPr lang="zh-CN" altLang="en-US" dirty="0"/>
        </a:p>
      </dgm:t>
    </dgm:pt>
    <dgm:pt modelId="{6004BF59-0FD4-4D46-AD77-B9A9216B9365}" type="parTrans" cxnId="{A589CC24-4CEF-B24A-8A0F-E2DE2FD0C3F3}">
      <dgm:prSet/>
      <dgm:spPr/>
      <dgm:t>
        <a:bodyPr/>
        <a:lstStyle/>
        <a:p>
          <a:endParaRPr lang="zh-CN" altLang="en-US"/>
        </a:p>
      </dgm:t>
    </dgm:pt>
    <dgm:pt modelId="{A4418304-6220-7546-B820-6381DCCFDFEC}" type="sibTrans" cxnId="{A589CC24-4CEF-B24A-8A0F-E2DE2FD0C3F3}">
      <dgm:prSet/>
      <dgm:spPr/>
      <dgm:t>
        <a:bodyPr/>
        <a:lstStyle/>
        <a:p>
          <a:endParaRPr lang="zh-CN" altLang="en-US"/>
        </a:p>
      </dgm:t>
    </dgm:pt>
    <dgm:pt modelId="{B0A5390D-282C-FA41-A4EA-2E34253544D3}" type="pres">
      <dgm:prSet presAssocID="{DF2EC20F-F2EB-F149-B5DB-548EBD807045}" presName="Name0" presStyleCnt="0">
        <dgm:presLayoutVars>
          <dgm:chMax val="7"/>
          <dgm:chPref val="7"/>
          <dgm:dir/>
        </dgm:presLayoutVars>
      </dgm:prSet>
      <dgm:spPr/>
      <dgm:t>
        <a:bodyPr/>
        <a:lstStyle/>
        <a:p>
          <a:endParaRPr lang="zh-CN" altLang="en-US"/>
        </a:p>
      </dgm:t>
    </dgm:pt>
    <dgm:pt modelId="{B8D45F2F-A02A-5D4D-98CD-6835835A9425}" type="pres">
      <dgm:prSet presAssocID="{DF2EC20F-F2EB-F149-B5DB-548EBD807045}" presName="Name1" presStyleCnt="0"/>
      <dgm:spPr/>
    </dgm:pt>
    <dgm:pt modelId="{CE9F508A-CDB7-2440-B331-C4462BDA26C5}" type="pres">
      <dgm:prSet presAssocID="{DF2EC20F-F2EB-F149-B5DB-548EBD807045}" presName="cycle" presStyleCnt="0"/>
      <dgm:spPr/>
    </dgm:pt>
    <dgm:pt modelId="{EA54217D-BFE9-EA47-81B0-E97172937AF8}" type="pres">
      <dgm:prSet presAssocID="{DF2EC20F-F2EB-F149-B5DB-548EBD807045}" presName="srcNode" presStyleLbl="node1" presStyleIdx="0" presStyleCnt="2"/>
      <dgm:spPr/>
    </dgm:pt>
    <dgm:pt modelId="{DE844E08-B1C3-2143-99AE-F262FE44F8AF}" type="pres">
      <dgm:prSet presAssocID="{DF2EC20F-F2EB-F149-B5DB-548EBD807045}" presName="conn" presStyleLbl="parChTrans1D2" presStyleIdx="0" presStyleCnt="1"/>
      <dgm:spPr/>
      <dgm:t>
        <a:bodyPr/>
        <a:lstStyle/>
        <a:p>
          <a:endParaRPr lang="zh-CN" altLang="en-US"/>
        </a:p>
      </dgm:t>
    </dgm:pt>
    <dgm:pt modelId="{0B3FE903-C8FB-5342-B1F5-01366771FEC0}" type="pres">
      <dgm:prSet presAssocID="{DF2EC20F-F2EB-F149-B5DB-548EBD807045}" presName="extraNode" presStyleLbl="node1" presStyleIdx="0" presStyleCnt="2"/>
      <dgm:spPr/>
    </dgm:pt>
    <dgm:pt modelId="{4990B3A5-BCD3-AE4B-A16D-164E3A01EEAB}" type="pres">
      <dgm:prSet presAssocID="{DF2EC20F-F2EB-F149-B5DB-548EBD807045}" presName="dstNode" presStyleLbl="node1" presStyleIdx="0" presStyleCnt="2"/>
      <dgm:spPr/>
    </dgm:pt>
    <dgm:pt modelId="{DF60B474-F436-2846-8740-79B854E1DFF5}" type="pres">
      <dgm:prSet presAssocID="{16999178-DECD-CD40-A50E-06052C44CAC4}" presName="text_1" presStyleLbl="node1" presStyleIdx="0" presStyleCnt="2">
        <dgm:presLayoutVars>
          <dgm:bulletEnabled val="1"/>
        </dgm:presLayoutVars>
      </dgm:prSet>
      <dgm:spPr/>
      <dgm:t>
        <a:bodyPr/>
        <a:lstStyle/>
        <a:p>
          <a:endParaRPr lang="zh-CN" altLang="en-US"/>
        </a:p>
      </dgm:t>
    </dgm:pt>
    <dgm:pt modelId="{B5115531-778E-E84C-998D-0748FBB7F7D9}" type="pres">
      <dgm:prSet presAssocID="{16999178-DECD-CD40-A50E-06052C44CAC4}" presName="accent_1" presStyleCnt="0"/>
      <dgm:spPr/>
    </dgm:pt>
    <dgm:pt modelId="{E2CBAB45-E90E-5A49-A6CD-E0198818F2DA}" type="pres">
      <dgm:prSet presAssocID="{16999178-DECD-CD40-A50E-06052C44CAC4}" presName="accentRepeatNode" presStyleLbl="solidFgAcc1" presStyleIdx="0" presStyleCnt="2" custLinFactNeighborX="-322" custLinFactNeighborY="0"/>
      <dgm:spPr/>
    </dgm:pt>
    <dgm:pt modelId="{F0B35871-BF47-9649-B894-5F7EE0D592AF}" type="pres">
      <dgm:prSet presAssocID="{0EDEAD17-D1E6-8F49-8D41-74E9B38A8786}" presName="text_2" presStyleLbl="node1" presStyleIdx="1" presStyleCnt="2">
        <dgm:presLayoutVars>
          <dgm:bulletEnabled val="1"/>
        </dgm:presLayoutVars>
      </dgm:prSet>
      <dgm:spPr/>
      <dgm:t>
        <a:bodyPr/>
        <a:lstStyle/>
        <a:p>
          <a:endParaRPr lang="zh-CN" altLang="en-US"/>
        </a:p>
      </dgm:t>
    </dgm:pt>
    <dgm:pt modelId="{CF37D527-CCF4-FD48-AFDC-08FFD596551B}" type="pres">
      <dgm:prSet presAssocID="{0EDEAD17-D1E6-8F49-8D41-74E9B38A8786}" presName="accent_2" presStyleCnt="0"/>
      <dgm:spPr/>
    </dgm:pt>
    <dgm:pt modelId="{A0149EC6-FED9-BE41-9DA6-F11A6852818D}" type="pres">
      <dgm:prSet presAssocID="{0EDEAD17-D1E6-8F49-8D41-74E9B38A8786}" presName="accentRepeatNode" presStyleLbl="solidFgAcc1" presStyleIdx="1" presStyleCnt="2"/>
      <dgm:spPr/>
    </dgm:pt>
  </dgm:ptLst>
  <dgm:cxnLst>
    <dgm:cxn modelId="{E434FB2E-A50C-C242-9B64-EA97FF556D95}" type="presOf" srcId="{0EDEAD17-D1E6-8F49-8D41-74E9B38A8786}" destId="{F0B35871-BF47-9649-B894-5F7EE0D592AF}" srcOrd="0" destOrd="0" presId="urn:microsoft.com/office/officeart/2008/layout/VerticalCurvedList"/>
    <dgm:cxn modelId="{4CB0A3B9-F8C0-5740-BDFB-A55A16C5600E}" srcId="{DF2EC20F-F2EB-F149-B5DB-548EBD807045}" destId="{16999178-DECD-CD40-A50E-06052C44CAC4}" srcOrd="0" destOrd="0" parTransId="{3A9F3931-E1A7-FF4C-AF31-CA3ABD50B3B5}" sibTransId="{DA02CD24-E4CA-9549-A693-79A8254C3CC4}"/>
    <dgm:cxn modelId="{EF7995E7-D509-264A-BA84-F1E821E88129}" type="presOf" srcId="{DF2EC20F-F2EB-F149-B5DB-548EBD807045}" destId="{B0A5390D-282C-FA41-A4EA-2E34253544D3}" srcOrd="0" destOrd="0" presId="urn:microsoft.com/office/officeart/2008/layout/VerticalCurvedList"/>
    <dgm:cxn modelId="{61018245-AA86-7E49-9740-0F7E9A5A8F0D}" type="presOf" srcId="{16999178-DECD-CD40-A50E-06052C44CAC4}" destId="{DF60B474-F436-2846-8740-79B854E1DFF5}" srcOrd="0" destOrd="0" presId="urn:microsoft.com/office/officeart/2008/layout/VerticalCurvedList"/>
    <dgm:cxn modelId="{71E5AD43-B537-2B4C-AB30-B28E6F4CB153}" type="presOf" srcId="{DA02CD24-E4CA-9549-A693-79A8254C3CC4}" destId="{DE844E08-B1C3-2143-99AE-F262FE44F8AF}" srcOrd="0" destOrd="0" presId="urn:microsoft.com/office/officeart/2008/layout/VerticalCurvedList"/>
    <dgm:cxn modelId="{A589CC24-4CEF-B24A-8A0F-E2DE2FD0C3F3}" srcId="{DF2EC20F-F2EB-F149-B5DB-548EBD807045}" destId="{0EDEAD17-D1E6-8F49-8D41-74E9B38A8786}" srcOrd="1" destOrd="0" parTransId="{6004BF59-0FD4-4D46-AD77-B9A9216B9365}" sibTransId="{A4418304-6220-7546-B820-6381DCCFDFEC}"/>
    <dgm:cxn modelId="{8CC12178-BBF0-394C-8701-45FA0CB4141F}" type="presParOf" srcId="{B0A5390D-282C-FA41-A4EA-2E34253544D3}" destId="{B8D45F2F-A02A-5D4D-98CD-6835835A9425}" srcOrd="0" destOrd="0" presId="urn:microsoft.com/office/officeart/2008/layout/VerticalCurvedList"/>
    <dgm:cxn modelId="{3C4A0DDB-5D19-4449-B68D-7F2EC4AB348F}" type="presParOf" srcId="{B8D45F2F-A02A-5D4D-98CD-6835835A9425}" destId="{CE9F508A-CDB7-2440-B331-C4462BDA26C5}" srcOrd="0" destOrd="0" presId="urn:microsoft.com/office/officeart/2008/layout/VerticalCurvedList"/>
    <dgm:cxn modelId="{18D28277-280D-6B49-B23C-1156BE28C4F0}" type="presParOf" srcId="{CE9F508A-CDB7-2440-B331-C4462BDA26C5}" destId="{EA54217D-BFE9-EA47-81B0-E97172937AF8}" srcOrd="0" destOrd="0" presId="urn:microsoft.com/office/officeart/2008/layout/VerticalCurvedList"/>
    <dgm:cxn modelId="{9333EE22-603D-D643-9DC9-130EAB9AF604}" type="presParOf" srcId="{CE9F508A-CDB7-2440-B331-C4462BDA26C5}" destId="{DE844E08-B1C3-2143-99AE-F262FE44F8AF}" srcOrd="1" destOrd="0" presId="urn:microsoft.com/office/officeart/2008/layout/VerticalCurvedList"/>
    <dgm:cxn modelId="{AEDA67E4-A1F1-B34C-A914-28CFA1083DB9}" type="presParOf" srcId="{CE9F508A-CDB7-2440-B331-C4462BDA26C5}" destId="{0B3FE903-C8FB-5342-B1F5-01366771FEC0}" srcOrd="2" destOrd="0" presId="urn:microsoft.com/office/officeart/2008/layout/VerticalCurvedList"/>
    <dgm:cxn modelId="{E3B7F488-3305-524F-A292-86D4D4B58CF0}" type="presParOf" srcId="{CE9F508A-CDB7-2440-B331-C4462BDA26C5}" destId="{4990B3A5-BCD3-AE4B-A16D-164E3A01EEAB}" srcOrd="3" destOrd="0" presId="urn:microsoft.com/office/officeart/2008/layout/VerticalCurvedList"/>
    <dgm:cxn modelId="{A8ED6924-28D8-134B-8DD9-03C569D22032}" type="presParOf" srcId="{B8D45F2F-A02A-5D4D-98CD-6835835A9425}" destId="{DF60B474-F436-2846-8740-79B854E1DFF5}" srcOrd="1" destOrd="0" presId="urn:microsoft.com/office/officeart/2008/layout/VerticalCurvedList"/>
    <dgm:cxn modelId="{CC799D52-DC71-174B-9789-E1DCA64FF1DF}" type="presParOf" srcId="{B8D45F2F-A02A-5D4D-98CD-6835835A9425}" destId="{B5115531-778E-E84C-998D-0748FBB7F7D9}" srcOrd="2" destOrd="0" presId="urn:microsoft.com/office/officeart/2008/layout/VerticalCurvedList"/>
    <dgm:cxn modelId="{7035C446-712E-7C4B-B43D-42EB2DFBB691}" type="presParOf" srcId="{B5115531-778E-E84C-998D-0748FBB7F7D9}" destId="{E2CBAB45-E90E-5A49-A6CD-E0198818F2DA}" srcOrd="0" destOrd="0" presId="urn:microsoft.com/office/officeart/2008/layout/VerticalCurvedList"/>
    <dgm:cxn modelId="{9F2D3EDA-9FB7-174F-A6B9-B8DF009F7A3A}" type="presParOf" srcId="{B8D45F2F-A02A-5D4D-98CD-6835835A9425}" destId="{F0B35871-BF47-9649-B894-5F7EE0D592AF}" srcOrd="3" destOrd="0" presId="urn:microsoft.com/office/officeart/2008/layout/VerticalCurvedList"/>
    <dgm:cxn modelId="{5D0243D4-6E4B-C949-A07F-54C302E09865}" type="presParOf" srcId="{B8D45F2F-A02A-5D4D-98CD-6835835A9425}" destId="{CF37D527-CCF4-FD48-AFDC-08FFD596551B}" srcOrd="4" destOrd="0" presId="urn:microsoft.com/office/officeart/2008/layout/VerticalCurvedList"/>
    <dgm:cxn modelId="{1D45AF9B-1B7A-1542-9E7E-B0DD19EF49F0}" type="presParOf" srcId="{CF37D527-CCF4-FD48-AFDC-08FFD596551B}" destId="{A0149EC6-FED9-BE41-9DA6-F11A685281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6AD7C2-BE4E-F244-930E-58393CC3C9CE}" type="doc">
      <dgm:prSet loTypeId="urn:microsoft.com/office/officeart/2005/8/layout/matrix2" loCatId="" qsTypeId="urn:microsoft.com/office/officeart/2005/8/quickstyle/simple1" qsCatId="simple" csTypeId="urn:microsoft.com/office/officeart/2005/8/colors/accent3_1" csCatId="accent3" phldr="1"/>
      <dgm:spPr/>
      <dgm:t>
        <a:bodyPr/>
        <a:lstStyle/>
        <a:p>
          <a:endParaRPr lang="zh-CN" altLang="en-US"/>
        </a:p>
      </dgm:t>
    </dgm:pt>
    <dgm:pt modelId="{82713863-509E-BA46-BE7B-252AF4F55C4B}">
      <dgm:prSet phldrT="[文本]" custT="1"/>
      <dgm:spPr>
        <a:solidFill>
          <a:schemeClr val="tx2">
            <a:lumMod val="60000"/>
            <a:lumOff val="40000"/>
          </a:schemeClr>
        </a:solidFill>
      </dgm:spPr>
      <dgm:t>
        <a:bodyPr/>
        <a:lstStyle/>
        <a:p>
          <a:r>
            <a:rPr lang="en-US" altLang="zh-CN" sz="2000" dirty="0" smtClean="0"/>
            <a:t>Time shift</a:t>
          </a:r>
          <a:endParaRPr lang="zh-CN" altLang="en-US" sz="2000" dirty="0"/>
        </a:p>
      </dgm:t>
    </dgm:pt>
    <dgm:pt modelId="{8AB00925-8A0D-164F-BD29-1CCCDEDB2CD4}" type="parTrans" cxnId="{2D708A84-943D-614A-B2DB-04642BBD261A}">
      <dgm:prSet/>
      <dgm:spPr/>
      <dgm:t>
        <a:bodyPr/>
        <a:lstStyle/>
        <a:p>
          <a:endParaRPr lang="zh-CN" altLang="en-US"/>
        </a:p>
      </dgm:t>
    </dgm:pt>
    <dgm:pt modelId="{97E8D45F-432F-6844-BC32-8BA4858606CB}" type="sibTrans" cxnId="{2D708A84-943D-614A-B2DB-04642BBD261A}">
      <dgm:prSet/>
      <dgm:spPr/>
      <dgm:t>
        <a:bodyPr/>
        <a:lstStyle/>
        <a:p>
          <a:endParaRPr lang="zh-CN" altLang="en-US"/>
        </a:p>
      </dgm:t>
    </dgm:pt>
    <dgm:pt modelId="{9C96A81A-E1E0-D04C-B945-5178A626EAA8}">
      <dgm:prSet phldrT="[文本]" custT="1"/>
      <dgm:spPr>
        <a:solidFill>
          <a:schemeClr val="accent3"/>
        </a:solidFill>
      </dgm:spPr>
      <dgm:t>
        <a:bodyPr/>
        <a:lstStyle/>
        <a:p>
          <a:r>
            <a:rPr lang="en-US" altLang="zh-CN" sz="2000" dirty="0" smtClean="0"/>
            <a:t>Tree Algorithm</a:t>
          </a:r>
          <a:endParaRPr lang="zh-CN" altLang="en-US" sz="2000" dirty="0"/>
        </a:p>
      </dgm:t>
    </dgm:pt>
    <dgm:pt modelId="{0B6EE89A-90FA-AC48-B21F-BEFCA04A83EB}" type="parTrans" cxnId="{B1680BE8-FAB4-564E-B842-3A39506C9E6E}">
      <dgm:prSet/>
      <dgm:spPr/>
      <dgm:t>
        <a:bodyPr/>
        <a:lstStyle/>
        <a:p>
          <a:endParaRPr lang="zh-CN" altLang="en-US"/>
        </a:p>
      </dgm:t>
    </dgm:pt>
    <dgm:pt modelId="{AD1BFB99-637B-A749-922F-FA351E411375}" type="sibTrans" cxnId="{B1680BE8-FAB4-564E-B842-3A39506C9E6E}">
      <dgm:prSet/>
      <dgm:spPr/>
      <dgm:t>
        <a:bodyPr/>
        <a:lstStyle/>
        <a:p>
          <a:endParaRPr lang="zh-CN" altLang="en-US"/>
        </a:p>
      </dgm:t>
    </dgm:pt>
    <dgm:pt modelId="{8ED9414C-74A9-2B49-B192-82F6EA7C8C99}">
      <dgm:prSet phldrT="[文本]" custT="1"/>
      <dgm:spPr/>
      <dgm:t>
        <a:bodyPr/>
        <a:lstStyle/>
        <a:p>
          <a:r>
            <a:rPr lang="en-US" altLang="zh-CN" sz="2000" dirty="0" smtClean="0"/>
            <a:t>Machine learning</a:t>
          </a:r>
          <a:endParaRPr lang="zh-CN" altLang="en-US" sz="2000" dirty="0"/>
        </a:p>
      </dgm:t>
    </dgm:pt>
    <dgm:pt modelId="{361154A2-FB31-AF41-892C-837460C7BD5F}" type="parTrans" cxnId="{A9E3DE74-5033-7F42-8B29-311E4147AEA1}">
      <dgm:prSet/>
      <dgm:spPr/>
      <dgm:t>
        <a:bodyPr/>
        <a:lstStyle/>
        <a:p>
          <a:endParaRPr lang="zh-CN" altLang="en-US"/>
        </a:p>
      </dgm:t>
    </dgm:pt>
    <dgm:pt modelId="{D376F0D0-E640-574F-9726-A4DD406F7DBC}" type="sibTrans" cxnId="{A9E3DE74-5033-7F42-8B29-311E4147AEA1}">
      <dgm:prSet/>
      <dgm:spPr/>
      <dgm:t>
        <a:bodyPr/>
        <a:lstStyle/>
        <a:p>
          <a:endParaRPr lang="zh-CN" altLang="en-US"/>
        </a:p>
      </dgm:t>
    </dgm:pt>
    <dgm:pt modelId="{D1445CE4-7D16-444F-B7EE-4E1E0C88CBD4}">
      <dgm:prSet phldrT="[文本]" custT="1"/>
      <dgm:spPr>
        <a:solidFill>
          <a:schemeClr val="accent5">
            <a:lumMod val="20000"/>
            <a:lumOff val="80000"/>
          </a:schemeClr>
        </a:solidFill>
        <a:ln>
          <a:solidFill>
            <a:schemeClr val="accent5"/>
          </a:solidFill>
        </a:ln>
      </dgm:spPr>
      <dgm:t>
        <a:bodyPr/>
        <a:lstStyle/>
        <a:p>
          <a:r>
            <a:rPr lang="en-US" altLang="zh-CN" sz="2000" dirty="0" smtClean="0"/>
            <a:t>Image Processing</a:t>
          </a:r>
          <a:endParaRPr lang="zh-CN" altLang="en-US" sz="2000" dirty="0"/>
        </a:p>
      </dgm:t>
    </dgm:pt>
    <dgm:pt modelId="{6DD23E55-0B15-3B40-A75F-A79158262EFE}" type="parTrans" cxnId="{4D5528A1-B7EE-5243-B63F-D7B5D70E5872}">
      <dgm:prSet/>
      <dgm:spPr/>
      <dgm:t>
        <a:bodyPr/>
        <a:lstStyle/>
        <a:p>
          <a:endParaRPr lang="zh-CN" altLang="en-US"/>
        </a:p>
      </dgm:t>
    </dgm:pt>
    <dgm:pt modelId="{C70EF9DA-D546-424A-8ECC-A5A99E4110D6}" type="sibTrans" cxnId="{4D5528A1-B7EE-5243-B63F-D7B5D70E5872}">
      <dgm:prSet/>
      <dgm:spPr/>
      <dgm:t>
        <a:bodyPr/>
        <a:lstStyle/>
        <a:p>
          <a:endParaRPr lang="zh-CN" altLang="en-US"/>
        </a:p>
      </dgm:t>
    </dgm:pt>
    <dgm:pt modelId="{0E7C6211-11BF-BA49-B4C0-78579F9F2FCC}" type="pres">
      <dgm:prSet presAssocID="{6D6AD7C2-BE4E-F244-930E-58393CC3C9CE}" presName="matrix" presStyleCnt="0">
        <dgm:presLayoutVars>
          <dgm:chMax val="1"/>
          <dgm:dir/>
          <dgm:resizeHandles val="exact"/>
        </dgm:presLayoutVars>
      </dgm:prSet>
      <dgm:spPr/>
      <dgm:t>
        <a:bodyPr/>
        <a:lstStyle/>
        <a:p>
          <a:endParaRPr lang="zh-CN" altLang="en-US"/>
        </a:p>
      </dgm:t>
    </dgm:pt>
    <dgm:pt modelId="{8A0F2A0B-7FB5-AF4B-B886-087D8B51C9F4}" type="pres">
      <dgm:prSet presAssocID="{6D6AD7C2-BE4E-F244-930E-58393CC3C9CE}" presName="axisShape" presStyleLbl="bgShp" presStyleIdx="0" presStyleCnt="1"/>
      <dgm:spPr/>
    </dgm:pt>
    <dgm:pt modelId="{C2F876A4-17E1-9144-9909-A54B69C7D221}" type="pres">
      <dgm:prSet presAssocID="{6D6AD7C2-BE4E-F244-930E-58393CC3C9CE}" presName="rect1" presStyleLbl="node1" presStyleIdx="0" presStyleCnt="4">
        <dgm:presLayoutVars>
          <dgm:chMax val="0"/>
          <dgm:chPref val="0"/>
          <dgm:bulletEnabled val="1"/>
        </dgm:presLayoutVars>
      </dgm:prSet>
      <dgm:spPr/>
      <dgm:t>
        <a:bodyPr/>
        <a:lstStyle/>
        <a:p>
          <a:endParaRPr lang="zh-CN" altLang="en-US"/>
        </a:p>
      </dgm:t>
    </dgm:pt>
    <dgm:pt modelId="{6AFB1841-06A6-7D42-B765-4708A82863C2}" type="pres">
      <dgm:prSet presAssocID="{6D6AD7C2-BE4E-F244-930E-58393CC3C9CE}" presName="rect2" presStyleLbl="node1" presStyleIdx="1" presStyleCnt="4">
        <dgm:presLayoutVars>
          <dgm:chMax val="0"/>
          <dgm:chPref val="0"/>
          <dgm:bulletEnabled val="1"/>
        </dgm:presLayoutVars>
      </dgm:prSet>
      <dgm:spPr/>
      <dgm:t>
        <a:bodyPr/>
        <a:lstStyle/>
        <a:p>
          <a:endParaRPr lang="zh-CN" altLang="en-US"/>
        </a:p>
      </dgm:t>
    </dgm:pt>
    <dgm:pt modelId="{9211A10B-0365-1C4B-9BF6-A848B8CB2D82}" type="pres">
      <dgm:prSet presAssocID="{6D6AD7C2-BE4E-F244-930E-58393CC3C9CE}" presName="rect3" presStyleLbl="node1" presStyleIdx="2" presStyleCnt="4" custScaleX="108305" custScaleY="85487" custLinFactX="24730" custLinFactNeighborX="100000" custLinFactNeighborY="-2194">
        <dgm:presLayoutVars>
          <dgm:chMax val="0"/>
          <dgm:chPref val="0"/>
          <dgm:bulletEnabled val="1"/>
        </dgm:presLayoutVars>
      </dgm:prSet>
      <dgm:spPr/>
      <dgm:t>
        <a:bodyPr/>
        <a:lstStyle/>
        <a:p>
          <a:endParaRPr lang="zh-CN" altLang="en-US"/>
        </a:p>
      </dgm:t>
    </dgm:pt>
    <dgm:pt modelId="{FEFAB538-4AE6-254A-B791-3F247BBB7019}" type="pres">
      <dgm:prSet presAssocID="{6D6AD7C2-BE4E-F244-930E-58393CC3C9CE}" presName="rect4" presStyleLbl="node1" presStyleIdx="3" presStyleCnt="4" custScaleX="105016" custScaleY="89209" custLinFactX="-20545" custLinFactNeighborX="-100000" custLinFactNeighborY="-4055">
        <dgm:presLayoutVars>
          <dgm:chMax val="0"/>
          <dgm:chPref val="0"/>
          <dgm:bulletEnabled val="1"/>
        </dgm:presLayoutVars>
      </dgm:prSet>
      <dgm:spPr/>
      <dgm:t>
        <a:bodyPr/>
        <a:lstStyle/>
        <a:p>
          <a:endParaRPr lang="zh-CN" altLang="en-US"/>
        </a:p>
      </dgm:t>
    </dgm:pt>
  </dgm:ptLst>
  <dgm:cxnLst>
    <dgm:cxn modelId="{4D5528A1-B7EE-5243-B63F-D7B5D70E5872}" srcId="{6D6AD7C2-BE4E-F244-930E-58393CC3C9CE}" destId="{D1445CE4-7D16-444F-B7EE-4E1E0C88CBD4}" srcOrd="3" destOrd="0" parTransId="{6DD23E55-0B15-3B40-A75F-A79158262EFE}" sibTransId="{C70EF9DA-D546-424A-8ECC-A5A99E4110D6}"/>
    <dgm:cxn modelId="{F6DD3761-D28D-DB4C-9C6A-58C94173F069}" type="presOf" srcId="{8ED9414C-74A9-2B49-B192-82F6EA7C8C99}" destId="{9211A10B-0365-1C4B-9BF6-A848B8CB2D82}" srcOrd="0" destOrd="0" presId="urn:microsoft.com/office/officeart/2005/8/layout/matrix2"/>
    <dgm:cxn modelId="{87060618-97F8-B044-8747-509B01872398}" type="presOf" srcId="{82713863-509E-BA46-BE7B-252AF4F55C4B}" destId="{C2F876A4-17E1-9144-9909-A54B69C7D221}" srcOrd="0" destOrd="0" presId="urn:microsoft.com/office/officeart/2005/8/layout/matrix2"/>
    <dgm:cxn modelId="{3F60D448-4AF0-7F41-9011-BD034A5D1155}" type="presOf" srcId="{D1445CE4-7D16-444F-B7EE-4E1E0C88CBD4}" destId="{FEFAB538-4AE6-254A-B791-3F247BBB7019}" srcOrd="0" destOrd="0" presId="urn:microsoft.com/office/officeart/2005/8/layout/matrix2"/>
    <dgm:cxn modelId="{2D708A84-943D-614A-B2DB-04642BBD261A}" srcId="{6D6AD7C2-BE4E-F244-930E-58393CC3C9CE}" destId="{82713863-509E-BA46-BE7B-252AF4F55C4B}" srcOrd="0" destOrd="0" parTransId="{8AB00925-8A0D-164F-BD29-1CCCDEDB2CD4}" sibTransId="{97E8D45F-432F-6844-BC32-8BA4858606CB}"/>
    <dgm:cxn modelId="{F531331E-0F9B-8E46-AE4E-57EF88EFA5EC}" type="presOf" srcId="{6D6AD7C2-BE4E-F244-930E-58393CC3C9CE}" destId="{0E7C6211-11BF-BA49-B4C0-78579F9F2FCC}" srcOrd="0" destOrd="0" presId="urn:microsoft.com/office/officeart/2005/8/layout/matrix2"/>
    <dgm:cxn modelId="{5D6377A4-3651-2D40-B235-EDC63EC1A8DB}" type="presOf" srcId="{9C96A81A-E1E0-D04C-B945-5178A626EAA8}" destId="{6AFB1841-06A6-7D42-B765-4708A82863C2}" srcOrd="0" destOrd="0" presId="urn:microsoft.com/office/officeart/2005/8/layout/matrix2"/>
    <dgm:cxn modelId="{B1680BE8-FAB4-564E-B842-3A39506C9E6E}" srcId="{6D6AD7C2-BE4E-F244-930E-58393CC3C9CE}" destId="{9C96A81A-E1E0-D04C-B945-5178A626EAA8}" srcOrd="1" destOrd="0" parTransId="{0B6EE89A-90FA-AC48-B21F-BEFCA04A83EB}" sibTransId="{AD1BFB99-637B-A749-922F-FA351E411375}"/>
    <dgm:cxn modelId="{A9E3DE74-5033-7F42-8B29-311E4147AEA1}" srcId="{6D6AD7C2-BE4E-F244-930E-58393CC3C9CE}" destId="{8ED9414C-74A9-2B49-B192-82F6EA7C8C99}" srcOrd="2" destOrd="0" parTransId="{361154A2-FB31-AF41-892C-837460C7BD5F}" sibTransId="{D376F0D0-E640-574F-9726-A4DD406F7DBC}"/>
    <dgm:cxn modelId="{6E0BB5B9-85CA-8742-8589-554ECAA99BBF}" type="presParOf" srcId="{0E7C6211-11BF-BA49-B4C0-78579F9F2FCC}" destId="{8A0F2A0B-7FB5-AF4B-B886-087D8B51C9F4}" srcOrd="0" destOrd="0" presId="urn:microsoft.com/office/officeart/2005/8/layout/matrix2"/>
    <dgm:cxn modelId="{299E038B-D865-014F-9C10-2871E8ED9440}" type="presParOf" srcId="{0E7C6211-11BF-BA49-B4C0-78579F9F2FCC}" destId="{C2F876A4-17E1-9144-9909-A54B69C7D221}" srcOrd="1" destOrd="0" presId="urn:microsoft.com/office/officeart/2005/8/layout/matrix2"/>
    <dgm:cxn modelId="{F56D75DD-86B7-834E-BE7D-C43768812A97}" type="presParOf" srcId="{0E7C6211-11BF-BA49-B4C0-78579F9F2FCC}" destId="{6AFB1841-06A6-7D42-B765-4708A82863C2}" srcOrd="2" destOrd="0" presId="urn:microsoft.com/office/officeart/2005/8/layout/matrix2"/>
    <dgm:cxn modelId="{D7A7EE89-55E4-454D-B274-C8940706D66E}" type="presParOf" srcId="{0E7C6211-11BF-BA49-B4C0-78579F9F2FCC}" destId="{9211A10B-0365-1C4B-9BF6-A848B8CB2D82}" srcOrd="3" destOrd="0" presId="urn:microsoft.com/office/officeart/2005/8/layout/matrix2"/>
    <dgm:cxn modelId="{18E893AC-6FE0-164E-A25D-54664DCA777D}" type="presParOf" srcId="{0E7C6211-11BF-BA49-B4C0-78579F9F2FCC}" destId="{FEFAB538-4AE6-254A-B791-3F247BBB7019}"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44E08-B1C3-2143-99AE-F262FE44F8AF}">
      <dsp:nvSpPr>
        <dsp:cNvPr id="0" name=""/>
        <dsp:cNvSpPr/>
      </dsp:nvSpPr>
      <dsp:spPr>
        <a:xfrm>
          <a:off x="-3725468" y="-576256"/>
          <a:ext cx="4471445" cy="4471445"/>
        </a:xfrm>
        <a:prstGeom prst="blockArc">
          <a:avLst>
            <a:gd name="adj1" fmla="val 18900000"/>
            <a:gd name="adj2" fmla="val 2700000"/>
            <a:gd name="adj3" fmla="val 483"/>
          </a:avLst>
        </a:prstGeom>
        <a:noFill/>
        <a:ln w="12700" cap="flat" cmpd="sng" algn="ctr">
          <a:solidFill>
            <a:schemeClr val="dk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DF60B474-F436-2846-8740-79B854E1DFF5}">
      <dsp:nvSpPr>
        <dsp:cNvPr id="0" name=""/>
        <dsp:cNvSpPr/>
      </dsp:nvSpPr>
      <dsp:spPr>
        <a:xfrm>
          <a:off x="610102" y="474142"/>
          <a:ext cx="6301509" cy="94815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52596" tIns="114300" rIns="114300" bIns="114300" numCol="1" spcCol="1270" anchor="ctr" anchorCtr="0">
          <a:noAutofit/>
        </a:bodyPr>
        <a:lstStyle/>
        <a:p>
          <a:pPr lvl="0" algn="l" defTabSz="2000250">
            <a:lnSpc>
              <a:spcPct val="90000"/>
            </a:lnSpc>
            <a:spcBef>
              <a:spcPct val="0"/>
            </a:spcBef>
            <a:spcAft>
              <a:spcPct val="35000"/>
            </a:spcAft>
          </a:pPr>
          <a:r>
            <a:rPr lang="en-US" altLang="zh-CN" sz="4500" kern="1200" dirty="0" smtClean="0"/>
            <a:t>Happened suddenly</a:t>
          </a:r>
          <a:endParaRPr lang="zh-CN" altLang="en-US" sz="4500" kern="1200" dirty="0"/>
        </a:p>
      </dsp:txBody>
      <dsp:txXfrm>
        <a:off x="610102" y="474142"/>
        <a:ext cx="6301509" cy="948152"/>
      </dsp:txXfrm>
    </dsp:sp>
    <dsp:sp modelId="{E2CBAB45-E90E-5A49-A6CD-E0198818F2DA}">
      <dsp:nvSpPr>
        <dsp:cNvPr id="0" name=""/>
        <dsp:cNvSpPr/>
      </dsp:nvSpPr>
      <dsp:spPr>
        <a:xfrm>
          <a:off x="13691" y="355623"/>
          <a:ext cx="1185190" cy="1185190"/>
        </a:xfrm>
        <a:prstGeom prst="ellipse">
          <a:avLst/>
        </a:prstGeom>
        <a:solidFill>
          <a:schemeClr val="lt1">
            <a:hueOff val="0"/>
            <a:satOff val="0"/>
            <a:lumOff val="0"/>
            <a:alphaOff val="0"/>
          </a:schemeClr>
        </a:solidFill>
        <a:ln w="6350"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F0B35871-BF47-9649-B894-5F7EE0D592AF}">
      <dsp:nvSpPr>
        <dsp:cNvPr id="0" name=""/>
        <dsp:cNvSpPr/>
      </dsp:nvSpPr>
      <dsp:spPr>
        <a:xfrm>
          <a:off x="610102" y="1896637"/>
          <a:ext cx="6301509" cy="948152"/>
        </a:xfrm>
        <a:prstGeom prst="rect">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52596" tIns="114300" rIns="114300" bIns="114300" numCol="1" spcCol="1270" anchor="ctr" anchorCtr="0">
          <a:noAutofit/>
        </a:bodyPr>
        <a:lstStyle/>
        <a:p>
          <a:pPr lvl="0" algn="l" defTabSz="2000250">
            <a:lnSpc>
              <a:spcPct val="90000"/>
            </a:lnSpc>
            <a:spcBef>
              <a:spcPct val="0"/>
            </a:spcBef>
            <a:spcAft>
              <a:spcPct val="35000"/>
            </a:spcAft>
          </a:pPr>
          <a:r>
            <a:rPr lang="en-US" altLang="zh-CN" sz="4500" kern="1200" dirty="0" smtClean="0"/>
            <a:t>High Energy </a:t>
          </a:r>
          <a:endParaRPr lang="zh-CN" altLang="en-US" sz="4500" kern="1200" dirty="0"/>
        </a:p>
      </dsp:txBody>
      <dsp:txXfrm>
        <a:off x="610102" y="1896637"/>
        <a:ext cx="6301509" cy="948152"/>
      </dsp:txXfrm>
    </dsp:sp>
    <dsp:sp modelId="{A0149EC6-FED9-BE41-9DA6-F11A6852818D}">
      <dsp:nvSpPr>
        <dsp:cNvPr id="0" name=""/>
        <dsp:cNvSpPr/>
      </dsp:nvSpPr>
      <dsp:spPr>
        <a:xfrm>
          <a:off x="17507" y="1778118"/>
          <a:ext cx="1185190" cy="1185190"/>
        </a:xfrm>
        <a:prstGeom prst="ellipse">
          <a:avLst/>
        </a:prstGeom>
        <a:solidFill>
          <a:schemeClr val="lt1">
            <a:hueOff val="0"/>
            <a:satOff val="0"/>
            <a:lumOff val="0"/>
            <a:alphaOff val="0"/>
          </a:schemeClr>
        </a:solidFill>
        <a:ln w="6350" cap="flat" cmpd="sng" algn="ctr">
          <a:solidFill>
            <a:schemeClr val="dk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0F2A0B-7FB5-AF4B-B886-087D8B51C9F4}">
      <dsp:nvSpPr>
        <dsp:cNvPr id="0" name=""/>
        <dsp:cNvSpPr/>
      </dsp:nvSpPr>
      <dsp:spPr>
        <a:xfrm>
          <a:off x="2214841" y="0"/>
          <a:ext cx="3880955" cy="3880955"/>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876A4-17E1-9144-9909-A54B69C7D221}">
      <dsp:nvSpPr>
        <dsp:cNvPr id="0" name=""/>
        <dsp:cNvSpPr/>
      </dsp:nvSpPr>
      <dsp:spPr>
        <a:xfrm>
          <a:off x="2467104" y="252262"/>
          <a:ext cx="1552382" cy="1552382"/>
        </a:xfrm>
        <a:prstGeom prst="roundRect">
          <a:avLst/>
        </a:prstGeom>
        <a:solidFill>
          <a:schemeClr val="tx2">
            <a:lumMod val="60000"/>
            <a:lumOff val="4000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Time shift</a:t>
          </a:r>
          <a:endParaRPr lang="zh-CN" altLang="en-US" sz="2000" kern="1200" dirty="0"/>
        </a:p>
      </dsp:txBody>
      <dsp:txXfrm>
        <a:off x="2542885" y="328043"/>
        <a:ext cx="1400820" cy="1400820"/>
      </dsp:txXfrm>
    </dsp:sp>
    <dsp:sp modelId="{6AFB1841-06A6-7D42-B765-4708A82863C2}">
      <dsp:nvSpPr>
        <dsp:cNvPr id="0" name=""/>
        <dsp:cNvSpPr/>
      </dsp:nvSpPr>
      <dsp:spPr>
        <a:xfrm>
          <a:off x="4291152" y="252262"/>
          <a:ext cx="1552382" cy="1552382"/>
        </a:xfrm>
        <a:prstGeom prst="roundRect">
          <a:avLst/>
        </a:prstGeom>
        <a:solidFill>
          <a:schemeClr val="accent3"/>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Tree Algorithm</a:t>
          </a:r>
          <a:endParaRPr lang="zh-CN" altLang="en-US" sz="2000" kern="1200" dirty="0"/>
        </a:p>
      </dsp:txBody>
      <dsp:txXfrm>
        <a:off x="4366933" y="328043"/>
        <a:ext cx="1400820" cy="1400820"/>
      </dsp:txXfrm>
    </dsp:sp>
    <dsp:sp modelId="{9211A10B-0365-1C4B-9BF6-A848B8CB2D82}">
      <dsp:nvSpPr>
        <dsp:cNvPr id="0" name=""/>
        <dsp:cNvSpPr/>
      </dsp:nvSpPr>
      <dsp:spPr>
        <a:xfrm>
          <a:off x="4338927" y="2154900"/>
          <a:ext cx="1681307" cy="1327084"/>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Machine learning</a:t>
          </a:r>
          <a:endParaRPr lang="zh-CN" altLang="en-US" sz="2000" kern="1200" dirty="0"/>
        </a:p>
      </dsp:txBody>
      <dsp:txXfrm>
        <a:off x="4403710" y="2219683"/>
        <a:ext cx="1551741" cy="1197518"/>
      </dsp:txXfrm>
    </dsp:sp>
    <dsp:sp modelId="{FEFAB538-4AE6-254A-B791-3F247BBB7019}">
      <dsp:nvSpPr>
        <dsp:cNvPr id="0" name=""/>
        <dsp:cNvSpPr/>
      </dsp:nvSpPr>
      <dsp:spPr>
        <a:xfrm>
          <a:off x="2380900" y="2097120"/>
          <a:ext cx="1630249" cy="1384864"/>
        </a:xfrm>
        <a:prstGeom prst="roundRect">
          <a:avLst/>
        </a:prstGeom>
        <a:solidFill>
          <a:schemeClr val="accent5">
            <a:lumMod val="20000"/>
            <a:lumOff val="80000"/>
          </a:schemeClr>
        </a:solidFill>
        <a:ln w="12700" cap="flat" cmpd="sng" algn="ctr">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altLang="zh-CN" sz="2000" kern="1200" dirty="0" smtClean="0"/>
            <a:t>Image Processing</a:t>
          </a:r>
          <a:endParaRPr lang="zh-CN" altLang="en-US" sz="2000" kern="1200" dirty="0"/>
        </a:p>
      </dsp:txBody>
      <dsp:txXfrm>
        <a:off x="2448503" y="2164723"/>
        <a:ext cx="1495043" cy="124965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D9CD1-88D8-8941-840D-896BC185D5AA}" type="datetimeFigureOut">
              <a:rPr kumimoji="1" lang="zh-CN" altLang="en-US" smtClean="0"/>
              <a:t>2017/8/15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E27F5-9464-9447-8AA3-D5C8023FC7B0}" type="slidenum">
              <a:rPr kumimoji="1" lang="zh-CN" altLang="en-US" smtClean="0"/>
              <a:t>‹#›</a:t>
            </a:fld>
            <a:endParaRPr kumimoji="1" lang="zh-CN" altLang="en-US"/>
          </a:p>
        </p:txBody>
      </p:sp>
    </p:spTree>
    <p:extLst>
      <p:ext uri="{BB962C8B-B14F-4D97-AF65-F5344CB8AC3E}">
        <p14:creationId xmlns:p14="http://schemas.microsoft.com/office/powerpoint/2010/main" val="1134684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first FRB are found by</a:t>
            </a:r>
            <a:r>
              <a:rPr kumimoji="1" lang="zh-CN" altLang="en-US" dirty="0" smtClean="0"/>
              <a:t> </a:t>
            </a:r>
            <a:r>
              <a:rPr kumimoji="1" lang="en-US" altLang="zh-CN" dirty="0" smtClean="0"/>
              <a:t>Lorimer in 2007 from pulsar</a:t>
            </a:r>
            <a:r>
              <a:rPr kumimoji="1" lang="en-US" altLang="zh-CN" baseline="0" dirty="0" smtClean="0"/>
              <a:t> archive data.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3</a:t>
            </a:fld>
            <a:endParaRPr kumimoji="1" lang="zh-CN" altLang="en-US"/>
          </a:p>
        </p:txBody>
      </p:sp>
    </p:spTree>
    <p:extLst>
      <p:ext uri="{BB962C8B-B14F-4D97-AF65-F5344CB8AC3E}">
        <p14:creationId xmlns:p14="http://schemas.microsoft.com/office/powerpoint/2010/main" val="662102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Today</a:t>
            </a:r>
            <a:r>
              <a:rPr kumimoji="1" lang="en-US" altLang="zh-CN" baseline="0" dirty="0" smtClean="0"/>
              <a:t> I want to introduce a new idea to search FRB. 2 dimensional FFT algorithm! This Algorithm come up with by </a:t>
            </a:r>
            <a:r>
              <a:rPr kumimoji="1" lang="en-US" altLang="zh-CN" baseline="0" dirty="0" err="1" smtClean="0"/>
              <a:t>Ue</a:t>
            </a:r>
            <a:r>
              <a:rPr kumimoji="1" lang="en-US" altLang="zh-CN" baseline="0" dirty="0" smtClean="0"/>
              <a:t>-Li Peng from CHIME. We also have a lot of collaborators, like </a:t>
            </a:r>
            <a:r>
              <a:rPr kumimoji="1" lang="en-US" altLang="zh-CN" baseline="0" dirty="0" err="1" smtClean="0"/>
              <a:t>Xuelei</a:t>
            </a:r>
            <a:r>
              <a:rPr kumimoji="1" lang="en-US" altLang="zh-CN" baseline="0" dirty="0" smtClean="0"/>
              <a:t>, </a:t>
            </a:r>
            <a:r>
              <a:rPr kumimoji="1" lang="en-US" altLang="zh-CN" baseline="0" dirty="0" err="1" smtClean="0"/>
              <a:t>Yichao</a:t>
            </a:r>
            <a:r>
              <a:rPr kumimoji="1" lang="en-US" altLang="zh-CN" baseline="0" dirty="0" smtClean="0"/>
              <a:t>, </a:t>
            </a:r>
            <a:r>
              <a:rPr kumimoji="1" lang="en-US" altLang="zh-CN" baseline="0" dirty="0" err="1" smtClean="0"/>
              <a:t>Jayanth</a:t>
            </a:r>
            <a:r>
              <a:rPr kumimoji="1" lang="en-US" altLang="zh-CN" baseline="0" dirty="0" smtClean="0"/>
              <a:t>. Dan ,Jack , Casey ,Vishal, </a:t>
            </a:r>
            <a:r>
              <a:rPr kumimoji="1" lang="en-US" altLang="zh-CN" baseline="0" dirty="0" err="1" smtClean="0"/>
              <a:t>greg</a:t>
            </a:r>
            <a:r>
              <a:rPr kumimoji="1" lang="en-US" altLang="zh-CN" baseline="0" dirty="0" smtClean="0"/>
              <a:t> and so on.  This algorithm is kind of image processing. We want search signal line directly from the map processing.</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13</a:t>
            </a:fld>
            <a:endParaRPr kumimoji="1" lang="zh-CN" altLang="en-US"/>
          </a:p>
        </p:txBody>
      </p:sp>
    </p:spTree>
    <p:extLst>
      <p:ext uri="{BB962C8B-B14F-4D97-AF65-F5344CB8AC3E}">
        <p14:creationId xmlns:p14="http://schemas.microsoft.com/office/powerpoint/2010/main" val="168632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Before talking about the algorithm , I‘d like to have a brief review for some useful properties of 2 dimensional</a:t>
            </a:r>
            <a:r>
              <a:rPr kumimoji="1" lang="en-US" altLang="zh-CN" baseline="0" dirty="0" smtClean="0"/>
              <a:t> Fast Fourier transform</a:t>
            </a:r>
            <a:r>
              <a:rPr kumimoji="1" lang="en-US" altLang="zh-CN" dirty="0" smtClean="0"/>
              <a:t>.</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14</a:t>
            </a:fld>
            <a:endParaRPr kumimoji="1" lang="zh-CN" altLang="en-US"/>
          </a:p>
        </p:txBody>
      </p:sp>
    </p:spTree>
    <p:extLst>
      <p:ext uri="{BB962C8B-B14F-4D97-AF65-F5344CB8AC3E}">
        <p14:creationId xmlns:p14="http://schemas.microsoft.com/office/powerpoint/2010/main" val="312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15</a:t>
            </a:fld>
            <a:endParaRPr kumimoji="1" lang="zh-CN" altLang="en-US"/>
          </a:p>
        </p:txBody>
      </p:sp>
    </p:spTree>
    <p:extLst>
      <p:ext uri="{BB962C8B-B14F-4D97-AF65-F5344CB8AC3E}">
        <p14:creationId xmlns:p14="http://schemas.microsoft.com/office/powerpoint/2010/main" val="1003969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As we know</a:t>
            </a:r>
            <a:r>
              <a:rPr kumimoji="1" lang="en-US" altLang="zh-CN" baseline="0" dirty="0" smtClean="0"/>
              <a:t> , The large scale after FFT will become the small scale. So if the (</a:t>
            </a:r>
            <a:r>
              <a:rPr kumimoji="1" lang="en-US" altLang="zh-CN" baseline="0" dirty="0" err="1" smtClean="0"/>
              <a:t>x,y</a:t>
            </a:r>
            <a:r>
              <a:rPr kumimoji="1" lang="en-US" altLang="zh-CN" baseline="0" dirty="0" smtClean="0"/>
              <a:t>) map has a higher frequency , at the frequency domain will have a bigger (</a:t>
            </a:r>
            <a:r>
              <a:rPr kumimoji="1" lang="en-US" altLang="zh-CN" baseline="0" dirty="0" err="1" smtClean="0"/>
              <a:t>u,v</a:t>
            </a:r>
            <a:r>
              <a:rPr kumimoji="1" lang="en-US" altLang="zh-CN" baseline="0" dirty="0" smtClean="0"/>
              <a:t>) value.</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16</a:t>
            </a:fld>
            <a:endParaRPr kumimoji="1" lang="zh-CN" altLang="en-US"/>
          </a:p>
        </p:txBody>
      </p:sp>
    </p:spTree>
    <p:extLst>
      <p:ext uri="{BB962C8B-B14F-4D97-AF65-F5344CB8AC3E}">
        <p14:creationId xmlns:p14="http://schemas.microsoft.com/office/powerpoint/2010/main" val="395118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17</a:t>
            </a:fld>
            <a:endParaRPr kumimoji="1" lang="zh-CN" altLang="en-US"/>
          </a:p>
        </p:txBody>
      </p:sp>
    </p:spTree>
    <p:extLst>
      <p:ext uri="{BB962C8B-B14F-4D97-AF65-F5344CB8AC3E}">
        <p14:creationId xmlns:p14="http://schemas.microsoft.com/office/powerpoint/2010/main" val="672423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So</a:t>
            </a:r>
            <a:r>
              <a:rPr kumimoji="1" lang="en-US" altLang="zh-CN" baseline="0" dirty="0" smtClean="0"/>
              <a:t> , assume we have line in (</a:t>
            </a:r>
            <a:r>
              <a:rPr kumimoji="1" lang="en-US" altLang="zh-CN" baseline="0" dirty="0" err="1" smtClean="0"/>
              <a:t>x,y</a:t>
            </a:r>
            <a:r>
              <a:rPr kumimoji="1" lang="en-US" altLang="zh-CN" baseline="0" dirty="0" smtClean="0"/>
              <a:t>) map, this line has a width. The boundary of the line width is the max limit length in (</a:t>
            </a:r>
            <a:r>
              <a:rPr kumimoji="1" lang="en-US" altLang="zh-CN" baseline="0" dirty="0" err="1" smtClean="0"/>
              <a:t>u,v</a:t>
            </a:r>
            <a:r>
              <a:rPr kumimoji="1" lang="en-US" altLang="zh-CN" baseline="0" dirty="0" smtClean="0"/>
              <a:t>) plane. Like illustrate above, If we denote (</a:t>
            </a:r>
            <a:r>
              <a:rPr kumimoji="1" lang="en-US" altLang="zh-CN" baseline="0" dirty="0" err="1" smtClean="0"/>
              <a:t>x,y</a:t>
            </a:r>
            <a:r>
              <a:rPr kumimoji="1" lang="en-US" altLang="zh-CN" baseline="0" dirty="0" smtClean="0"/>
              <a:t>) as the points on boundary line. (x</a:t>
            </a:r>
            <a:r>
              <a:rPr kumimoji="1" lang="zh-CN" altLang="en-US" baseline="0" dirty="0" smtClean="0"/>
              <a:t> </a:t>
            </a:r>
            <a:r>
              <a:rPr kumimoji="1" lang="en-US" altLang="zh-CN" baseline="0" dirty="0" err="1" smtClean="0"/>
              <a:t>prime,y</a:t>
            </a:r>
            <a:r>
              <a:rPr kumimoji="1" lang="zh-CN" altLang="en-US" baseline="0" dirty="0" smtClean="0"/>
              <a:t> </a:t>
            </a:r>
            <a:r>
              <a:rPr kumimoji="1" lang="en-US" altLang="zh-CN" baseline="0" dirty="0" smtClean="0"/>
              <a:t>prime) are points on dashed line which are inner boundary</a:t>
            </a:r>
            <a:r>
              <a:rPr kumimoji="1" lang="zh-CN" altLang="en-US" baseline="0" dirty="0" smtClean="0"/>
              <a:t> </a:t>
            </a:r>
            <a:r>
              <a:rPr kumimoji="1" lang="en-US" altLang="zh-CN" baseline="0" dirty="0" smtClean="0"/>
              <a:t>for</a:t>
            </a:r>
            <a:r>
              <a:rPr kumimoji="1" lang="zh-CN" altLang="en-US" baseline="0" dirty="0" smtClean="0"/>
              <a:t> </a:t>
            </a:r>
            <a:r>
              <a:rPr kumimoji="1" lang="en-US" altLang="zh-CN" baseline="0" dirty="0" smtClean="0"/>
              <a:t>easy compare. If we do 2D FFT on this map. The (</a:t>
            </a:r>
            <a:r>
              <a:rPr kumimoji="1" lang="en-US" altLang="zh-CN" baseline="0" dirty="0" err="1" smtClean="0"/>
              <a:t>x,y</a:t>
            </a:r>
            <a:r>
              <a:rPr kumimoji="1" lang="en-US" altLang="zh-CN" baseline="0" dirty="0" smtClean="0"/>
              <a:t>) point will become further than the (</a:t>
            </a:r>
            <a:r>
              <a:rPr kumimoji="1" lang="en-US" altLang="zh-CN" baseline="0" dirty="0" err="1" smtClean="0"/>
              <a:t>x’,y</a:t>
            </a:r>
            <a:r>
              <a:rPr kumimoji="1" lang="en-US" altLang="zh-CN" baseline="0" dirty="0" smtClean="0"/>
              <a:t>’). That’s because the small scale decide the large scale on the other domain. If we consider the lines inside the widen line. As they are continuous, so in (</a:t>
            </a:r>
            <a:r>
              <a:rPr kumimoji="1" lang="en-US" altLang="zh-CN" baseline="0" dirty="0" err="1" smtClean="0"/>
              <a:t>u,v</a:t>
            </a:r>
            <a:r>
              <a:rPr kumimoji="1" lang="en-US" altLang="zh-CN" baseline="0" dirty="0" smtClean="0"/>
              <a:t>) map , it will appear a short straight line who’s length are constrained by boundary of (</a:t>
            </a:r>
            <a:r>
              <a:rPr kumimoji="1" lang="en-US" altLang="zh-CN" baseline="0" dirty="0" err="1" smtClean="0"/>
              <a:t>x,y</a:t>
            </a:r>
            <a:r>
              <a:rPr kumimoji="1" lang="en-US" altLang="zh-CN" baseline="0" dirty="0" smtClean="0"/>
              <a:t>) space. Same method ,we can get the width of line after 2DFFT.</a:t>
            </a:r>
            <a:r>
              <a:rPr kumimoji="1" lang="zh-CN" altLang="en-US" baseline="0" dirty="0" smtClean="0"/>
              <a:t> </a:t>
            </a:r>
            <a:r>
              <a:rPr kumimoji="1" lang="en-US" altLang="zh-CN" baseline="0" dirty="0" smtClean="0"/>
              <a:t> Generalize, when we do a straight line in the original map , in the 2-D FFT map ,frequency map,  it will become perpendicular to original one . what’s more , it will go cross center no matter the original one is or not. We can use this method to search a straight line.</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18</a:t>
            </a:fld>
            <a:endParaRPr kumimoji="1" lang="zh-CN" altLang="en-US"/>
          </a:p>
        </p:txBody>
      </p:sp>
    </p:spTree>
    <p:extLst>
      <p:ext uri="{BB962C8B-B14F-4D97-AF65-F5344CB8AC3E}">
        <p14:creationId xmlns:p14="http://schemas.microsoft.com/office/powerpoint/2010/main" val="1372492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As 2D-FFT</a:t>
            </a:r>
            <a:r>
              <a:rPr kumimoji="1" lang="en-US" altLang="zh-CN" baseline="0" dirty="0" smtClean="0"/>
              <a:t> is good at straight line process, it will become more complex if it’s a curve. But our signal’s frequency and time has a relationship t-f^-2. So first step we want to do is turn the curve into straight line. We using re-bin method to do this. We first change frequency into frequency minus square, then the curve line will become straight. We average the value fall in each bin..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20</a:t>
            </a:fld>
            <a:endParaRPr kumimoji="1" lang="zh-CN" altLang="en-US"/>
          </a:p>
        </p:txBody>
      </p:sp>
    </p:spTree>
    <p:extLst>
      <p:ext uri="{BB962C8B-B14F-4D97-AF65-F5344CB8AC3E}">
        <p14:creationId xmlns:p14="http://schemas.microsoft.com/office/powerpoint/2010/main" val="47143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a:t>
            </a:r>
            <a:r>
              <a:rPr kumimoji="1" lang="zh-CN" altLang="en-US" dirty="0" smtClean="0"/>
              <a:t> </a:t>
            </a:r>
            <a:r>
              <a:rPr kumimoji="1" lang="en-US" altLang="zh-CN" dirty="0" smtClean="0"/>
              <a:t>real process on data is like above. the left is the</a:t>
            </a:r>
            <a:r>
              <a:rPr kumimoji="1" lang="en-US" altLang="zh-CN" baseline="0" dirty="0" smtClean="0"/>
              <a:t> simulate data with DM=350. The right is data after re-bin process.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21</a:t>
            </a:fld>
            <a:endParaRPr kumimoji="1" lang="zh-CN" altLang="en-US"/>
          </a:p>
        </p:txBody>
      </p:sp>
    </p:spTree>
    <p:extLst>
      <p:ext uri="{BB962C8B-B14F-4D97-AF65-F5344CB8AC3E}">
        <p14:creationId xmlns:p14="http://schemas.microsoft.com/office/powerpoint/2010/main" val="1973620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Next step, we did a 2D-FFT on</a:t>
            </a:r>
            <a:r>
              <a:rPr kumimoji="1" lang="en-US" altLang="zh-CN" baseline="0" dirty="0" smtClean="0"/>
              <a:t> this map. After this. The straight line in </a:t>
            </a:r>
            <a:r>
              <a:rPr kumimoji="1" lang="en-US" altLang="zh-CN" baseline="0" dirty="0" err="1" smtClean="0"/>
              <a:t>rebin</a:t>
            </a:r>
            <a:r>
              <a:rPr kumimoji="1" lang="en-US" altLang="zh-CN" baseline="0" dirty="0" smtClean="0"/>
              <a:t>-map will </a:t>
            </a:r>
            <a:r>
              <a:rPr kumimoji="1" lang="en-US" altLang="zh-CN" baseline="0" dirty="0" err="1" smtClean="0"/>
              <a:t>apear</a:t>
            </a:r>
            <a:r>
              <a:rPr kumimoji="1" lang="en-US" altLang="zh-CN" baseline="0" dirty="0" smtClean="0"/>
              <a:t> a straight line go cross center in 2D-FFT map. </a:t>
            </a:r>
            <a:r>
              <a:rPr lang="en-US" altLang="zh-CN" sz="1200" kern="1200" dirty="0" smtClean="0">
                <a:solidFill>
                  <a:schemeClr val="tx1"/>
                </a:solidFill>
                <a:effectLst/>
                <a:latin typeface="+mn-lt"/>
                <a:ea typeface="+mn-ea"/>
                <a:cs typeface="+mn-cs"/>
              </a:rPr>
              <a:t>We could see the line with particular angle apparently. Each angle present a special DM signal line . As the DM always bigger than 0,the signal line after FFT should not appear in First and third quadrant. So we only need the 2nd or 4th quadrant data. (it's conjugate to each other.)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22</a:t>
            </a:fld>
            <a:endParaRPr kumimoji="1" lang="zh-CN" altLang="en-US"/>
          </a:p>
        </p:txBody>
      </p:sp>
    </p:spTree>
    <p:extLst>
      <p:ext uri="{BB962C8B-B14F-4D97-AF65-F5344CB8AC3E}">
        <p14:creationId xmlns:p14="http://schemas.microsoft.com/office/powerpoint/2010/main" val="1599193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And it's easier to locate a line only with angle and radius. So we convert the data to polar coordinates. Take the center of map as original point, and calculate angle and radius length from center point for each point. then we can interpolate the corresponding value to</a:t>
            </a:r>
            <a:r>
              <a:rPr lang="en-US" altLang="zh-CN" sz="1200" kern="1200" baseline="0" dirty="0" smtClean="0">
                <a:solidFill>
                  <a:schemeClr val="tx1"/>
                </a:solidFill>
                <a:effectLst/>
                <a:latin typeface="+mn-lt"/>
                <a:ea typeface="+mn-ea"/>
                <a:cs typeface="+mn-cs"/>
              </a:rPr>
              <a:t> convert rectangular coordinates into </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radius,angle</a:t>
            </a:r>
            <a:r>
              <a:rPr lang="en-US" altLang="zh-CN" sz="1200" kern="1200" dirty="0" smtClean="0">
                <a:solidFill>
                  <a:schemeClr val="tx1"/>
                </a:solidFill>
                <a:effectLst/>
                <a:latin typeface="+mn-lt"/>
                <a:ea typeface="+mn-ea"/>
                <a:cs typeface="+mn-cs"/>
              </a:rPr>
              <a:t>] coordinates. Finally we could get the polar coordinates matrix, and could plot it with angle and radius axis.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23</a:t>
            </a:fld>
            <a:endParaRPr kumimoji="1" lang="zh-CN" altLang="en-US"/>
          </a:p>
        </p:txBody>
      </p:sp>
    </p:spTree>
    <p:extLst>
      <p:ext uri="{BB962C8B-B14F-4D97-AF65-F5344CB8AC3E}">
        <p14:creationId xmlns:p14="http://schemas.microsoft.com/office/powerpoint/2010/main" val="13067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To </a:t>
            </a:r>
            <a:r>
              <a:rPr kumimoji="1" lang="en-US" altLang="zh-CN" dirty="0" err="1" smtClean="0"/>
              <a:t>deteck</a:t>
            </a:r>
            <a:r>
              <a:rPr kumimoji="1" lang="en-US" altLang="zh-CN" baseline="0" dirty="0" smtClean="0"/>
              <a:t> FRB ,we should know the property of FRB first. Actually Not only FRB , Al the transient which happened in our universe have this 3 basic property. Dispersion , Scatter, and scintillation. All the phenomenon are caused when the signal go cross the Interstellar or intergalactic medium. </a:t>
            </a:r>
            <a:endParaRPr kumimoji="1" lang="en-US" altLang="zh-CN" dirty="0" smtClean="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5</a:t>
            </a:fld>
            <a:endParaRPr kumimoji="1" lang="zh-CN" altLang="en-US"/>
          </a:p>
        </p:txBody>
      </p:sp>
    </p:spTree>
    <p:extLst>
      <p:ext uri="{BB962C8B-B14F-4D97-AF65-F5344CB8AC3E}">
        <p14:creationId xmlns:p14="http://schemas.microsoft.com/office/powerpoint/2010/main" val="913130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Now we need sum it up along the radius axis from -90~0 degree. Then calculate</a:t>
            </a:r>
            <a:r>
              <a:rPr lang="en-US" altLang="zh-CN" sz="1200" kern="1200" baseline="0" dirty="0" smtClean="0">
                <a:solidFill>
                  <a:schemeClr val="tx1"/>
                </a:solidFill>
                <a:effectLst/>
                <a:latin typeface="+mn-lt"/>
                <a:ea typeface="+mn-ea"/>
                <a:cs typeface="+mn-cs"/>
              </a:rPr>
              <a:t> SNR , compare the SNR to threshold. </a:t>
            </a:r>
            <a:endParaRPr lang="en-US" altLang="zh-CN" dirty="0" smtClean="0"/>
          </a:p>
          <a:p>
            <a:r>
              <a:rPr lang="en-US" altLang="zh-CN" sz="1200" kern="1200" dirty="0" smtClean="0">
                <a:solidFill>
                  <a:schemeClr val="tx1"/>
                </a:solidFill>
                <a:effectLst/>
                <a:latin typeface="+mn-lt"/>
                <a:ea typeface="+mn-ea"/>
                <a:cs typeface="+mn-cs"/>
              </a:rPr>
              <a:t>A 2nd FFT may help to increase the SNR as </a:t>
            </a:r>
            <a:r>
              <a:rPr lang="en-US" altLang="zh-CN" sz="1200" kern="1200" dirty="0" err="1" smtClean="0">
                <a:solidFill>
                  <a:schemeClr val="tx1"/>
                </a:solidFill>
                <a:effectLst/>
                <a:latin typeface="+mn-lt"/>
                <a:ea typeface="+mn-ea"/>
                <a:cs typeface="+mn-cs"/>
              </a:rPr>
              <a:t>Ueli</a:t>
            </a:r>
            <a:r>
              <a:rPr lang="en-US" altLang="zh-CN" sz="1200" kern="1200" dirty="0" smtClean="0">
                <a:solidFill>
                  <a:schemeClr val="tx1"/>
                </a:solidFill>
                <a:effectLst/>
                <a:latin typeface="+mn-lt"/>
                <a:ea typeface="+mn-ea"/>
                <a:cs typeface="+mn-cs"/>
              </a:rPr>
              <a:t>-Peng suggest. The picture above is with different SNR input</a:t>
            </a:r>
            <a:r>
              <a:rPr lang="en-US" altLang="zh-CN" sz="1200" kern="1200" baseline="0" dirty="0" smtClean="0">
                <a:solidFill>
                  <a:schemeClr val="tx1"/>
                </a:solidFill>
                <a:effectLst/>
                <a:latin typeface="+mn-lt"/>
                <a:ea typeface="+mn-ea"/>
                <a:cs typeface="+mn-cs"/>
              </a:rPr>
              <a:t> signal. The right SNR is 320. Left is 32.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24</a:t>
            </a:fld>
            <a:endParaRPr kumimoji="1" lang="zh-CN" altLang="en-US"/>
          </a:p>
        </p:txBody>
      </p:sp>
    </p:spTree>
    <p:extLst>
      <p:ext uri="{BB962C8B-B14F-4D97-AF65-F5344CB8AC3E}">
        <p14:creationId xmlns:p14="http://schemas.microsoft.com/office/powerpoint/2010/main" val="1607482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As we know the relationship of time delay and frequency is: </a:t>
            </a:r>
            <a:r>
              <a:rPr lang="mr-IN" altLang="zh-CN" sz="1200" kern="1200" dirty="0" smtClean="0">
                <a:solidFill>
                  <a:schemeClr val="tx1"/>
                </a:solidFill>
                <a:effectLst/>
                <a:latin typeface="+mn-lt"/>
                <a:ea typeface="+mn-ea"/>
                <a:cs typeface="+mn-cs"/>
              </a:rPr>
              <a:t>∆</a:t>
            </a:r>
            <a:r>
              <a:rPr lang="mr-IN" altLang="zh-CN" sz="1200" kern="1200" dirty="0" err="1" smtClean="0">
                <a:solidFill>
                  <a:schemeClr val="tx1"/>
                </a:solidFill>
                <a:effectLst/>
                <a:latin typeface="+mn-lt"/>
                <a:ea typeface="+mn-ea"/>
                <a:cs typeface="+mn-cs"/>
              </a:rPr>
              <a:t>t</a:t>
            </a:r>
            <a:r>
              <a:rPr lang="mr-IN" altLang="zh-CN" sz="1200" kern="1200" dirty="0" smtClean="0">
                <a:solidFill>
                  <a:schemeClr val="tx1"/>
                </a:solidFill>
                <a:effectLst/>
                <a:latin typeface="+mn-lt"/>
                <a:ea typeface="+mn-ea"/>
                <a:cs typeface="+mn-cs"/>
              </a:rPr>
              <a:t>=4.15×10−6ms·DM×(f−2 −f−2 ) </a:t>
            </a:r>
            <a:r>
              <a:rPr lang="en-US" altLang="zh-CN" sz="1200" kern="1200" dirty="0" smtClean="0">
                <a:solidFill>
                  <a:schemeClr val="tx1"/>
                </a:solidFill>
                <a:effectLst/>
                <a:latin typeface="+mn-lt"/>
                <a:ea typeface="+mn-ea"/>
                <a:cs typeface="+mn-cs"/>
              </a:rPr>
              <a:t>.</a:t>
            </a:r>
            <a:endParaRPr lang="mr-IN"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25</a:t>
            </a:fld>
            <a:endParaRPr kumimoji="1" lang="zh-CN" altLang="en-US"/>
          </a:p>
        </p:txBody>
      </p:sp>
    </p:spTree>
    <p:extLst>
      <p:ext uri="{BB962C8B-B14F-4D97-AF65-F5344CB8AC3E}">
        <p14:creationId xmlns:p14="http://schemas.microsoft.com/office/powerpoint/2010/main" val="60354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26</a:t>
            </a:fld>
            <a:endParaRPr kumimoji="1" lang="zh-CN" altLang="en-US"/>
          </a:p>
        </p:txBody>
      </p:sp>
    </p:spTree>
    <p:extLst>
      <p:ext uri="{BB962C8B-B14F-4D97-AF65-F5344CB8AC3E}">
        <p14:creationId xmlns:p14="http://schemas.microsoft.com/office/powerpoint/2010/main" val="2009798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27</a:t>
            </a:fld>
            <a:endParaRPr kumimoji="1" lang="zh-CN" altLang="en-US"/>
          </a:p>
        </p:txBody>
      </p:sp>
    </p:spTree>
    <p:extLst>
      <p:ext uri="{BB962C8B-B14F-4D97-AF65-F5344CB8AC3E}">
        <p14:creationId xmlns:p14="http://schemas.microsoft.com/office/powerpoint/2010/main" val="206938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This</a:t>
            </a:r>
            <a:r>
              <a:rPr kumimoji="1" lang="en-US" altLang="zh-CN" baseline="0" dirty="0" smtClean="0"/>
              <a:t> algorithm is still under developing , we might a lot problems. There are a lot of ways we can try in the future. As the signal after 2-D FFT should be a periodical signal, we can see this from left picture.  Do a second 1-D FFT on radius</a:t>
            </a:r>
            <a:r>
              <a:rPr kumimoji="1" lang="zh-CN" altLang="en-US" baseline="0" dirty="0" smtClean="0"/>
              <a:t> </a:t>
            </a:r>
            <a:r>
              <a:rPr kumimoji="1" lang="en-US" altLang="zh-CN" baseline="0" dirty="0" smtClean="0"/>
              <a:t>will make the line become a point. That bring another compute burden ,however it will help a SNR improve. Some researchers in France are working on 2-D FFT first then did a Radon transform later . They have already apply this in finding flares of Jupiter . This method’s compute intensity is same as this method. Another guy in our group is working on search FRB from frequency time map directly, he is using Radon transform to do this.</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28</a:t>
            </a:fld>
            <a:endParaRPr kumimoji="1" lang="zh-CN" altLang="en-US"/>
          </a:p>
        </p:txBody>
      </p:sp>
    </p:spTree>
    <p:extLst>
      <p:ext uri="{BB962C8B-B14F-4D97-AF65-F5344CB8AC3E}">
        <p14:creationId xmlns:p14="http://schemas.microsoft.com/office/powerpoint/2010/main" val="972138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smtClean="0"/>
              <a:t> I’d like to introduce our telescopes in Xinjiang North western China, We call it Tian Lai, Chinese meaning is Song from heaven. We have 3 Cylinder, with 96 2 polar feeds, total inputs is  192. We also have 16 dishes. With 2 </a:t>
            </a:r>
            <a:r>
              <a:rPr kumimoji="1" lang="en-US" altLang="zh-CN" baseline="0" dirty="0" err="1" smtClean="0"/>
              <a:t>polarations</a:t>
            </a:r>
            <a:r>
              <a:rPr kumimoji="1" lang="en-US" altLang="zh-CN" baseline="0" dirty="0" smtClean="0"/>
              <a:t>. So total inputs is around 200 inputs. Bandpass is from 700Mhz to 800Mhz. </a:t>
            </a:r>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29</a:t>
            </a:fld>
            <a:endParaRPr kumimoji="1" lang="zh-CN" altLang="en-US"/>
          </a:p>
        </p:txBody>
      </p:sp>
    </p:spTree>
    <p:extLst>
      <p:ext uri="{BB962C8B-B14F-4D97-AF65-F5344CB8AC3E}">
        <p14:creationId xmlns:p14="http://schemas.microsoft.com/office/powerpoint/2010/main" val="813359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err="1" smtClean="0"/>
              <a:t>TianLai</a:t>
            </a:r>
            <a:r>
              <a:rPr kumimoji="1" lang="en-US" altLang="zh-CN" baseline="0" dirty="0" smtClean="0"/>
              <a:t> array are designed to observe BAO.  Bandpass is from 700Mhz to 800Mhz. filed of view is 160 degree^2. we are planning to add a FRB mode. As estimate before ,Above 95% confident interval, we could observe 0.05-4.5 FRB per month.</a:t>
            </a:r>
            <a:r>
              <a:rPr kumimoji="1" lang="en-US" altLang="zh-CN" dirty="0" smtClean="0"/>
              <a:t>  We are plan use FFT method</a:t>
            </a:r>
            <a:r>
              <a:rPr kumimoji="1" lang="en-US" altLang="zh-CN" baseline="0" dirty="0" smtClean="0"/>
              <a:t> </a:t>
            </a:r>
            <a:r>
              <a:rPr kumimoji="1" lang="en-US" altLang="zh-CN" dirty="0" smtClean="0"/>
              <a:t>to create </a:t>
            </a:r>
            <a:r>
              <a:rPr kumimoji="1" lang="en-US" altLang="zh-CN" dirty="0" err="1" smtClean="0"/>
              <a:t>multibeam</a:t>
            </a:r>
            <a:r>
              <a:rPr kumimoji="1" lang="en-US" altLang="zh-CN" dirty="0" smtClean="0"/>
              <a:t>.</a:t>
            </a:r>
          </a:p>
          <a:p>
            <a:endParaRPr kumimoji="1" lang="en-US" altLang="zh-CN" baseline="0" dirty="0" smtClean="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30</a:t>
            </a:fld>
            <a:endParaRPr kumimoji="1" lang="zh-CN" altLang="en-US"/>
          </a:p>
        </p:txBody>
      </p:sp>
    </p:spTree>
    <p:extLst>
      <p:ext uri="{BB962C8B-B14F-4D97-AF65-F5344CB8AC3E}">
        <p14:creationId xmlns:p14="http://schemas.microsoft.com/office/powerpoint/2010/main" val="2050774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The correlator system that we already have, (designed by </a:t>
            </a:r>
            <a:r>
              <a:rPr lang="en-US" altLang="zh-CN" dirty="0" smtClean="0"/>
              <a:t>Institute of Automation</a:t>
            </a:r>
            <a:r>
              <a:rPr lang="zh-CN" altLang="en-US" dirty="0" smtClean="0"/>
              <a:t>，</a:t>
            </a:r>
            <a:r>
              <a:rPr lang="en-US" altLang="zh-CN" dirty="0" smtClean="0"/>
              <a:t>Chinese Academy of Sciences</a:t>
            </a:r>
            <a:r>
              <a:rPr kumimoji="1" lang="en-US" altLang="zh-CN" dirty="0" smtClean="0"/>
              <a:t>)</a:t>
            </a:r>
            <a:r>
              <a:rPr kumimoji="1" lang="zh-CN" altLang="en-US" dirty="0" smtClean="0"/>
              <a:t> </a:t>
            </a:r>
            <a:r>
              <a:rPr kumimoji="1" lang="en-US" altLang="zh-CN" dirty="0" smtClean="0"/>
              <a:t> We plan to increase a FRB system , using SRIO to make a data copy.  Beamforming are designed to implement by FPGA(</a:t>
            </a:r>
            <a:r>
              <a:rPr lang="en-US" altLang="zh-CN" dirty="0" smtClean="0"/>
              <a:t>GD2FPGA designed by IACAS</a:t>
            </a:r>
            <a:r>
              <a:rPr kumimoji="1" lang="en-US" altLang="zh-CN" dirty="0" smtClean="0"/>
              <a:t>).  De-dispersion part are processed by GPU Array. </a:t>
            </a:r>
          </a:p>
          <a:p>
            <a:r>
              <a:rPr kumimoji="1" lang="en-US" altLang="zh-CN" dirty="0" smtClean="0"/>
              <a:t>Between FPGAs and GPU server we plan to use high speed </a:t>
            </a:r>
            <a:r>
              <a:rPr lang="en-US" altLang="zh-CN" dirty="0" smtClean="0"/>
              <a:t>SRIO</a:t>
            </a:r>
            <a:r>
              <a:rPr lang="zh-CN" altLang="zh-CN" dirty="0" smtClean="0"/>
              <a:t> </a:t>
            </a:r>
            <a:r>
              <a:rPr lang="en-US" altLang="zh-CN" dirty="0" smtClean="0"/>
              <a:t>switch. </a:t>
            </a:r>
            <a:endParaRPr kumimoji="1" lang="en-US" altLang="zh-CN" baseline="0" dirty="0" smtClean="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31</a:t>
            </a:fld>
            <a:endParaRPr kumimoji="1" lang="zh-CN" altLang="en-US"/>
          </a:p>
        </p:txBody>
      </p:sp>
    </p:spTree>
    <p:extLst>
      <p:ext uri="{BB962C8B-B14F-4D97-AF65-F5344CB8AC3E}">
        <p14:creationId xmlns:p14="http://schemas.microsoft.com/office/powerpoint/2010/main" val="1991245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Wellcom</a:t>
            </a:r>
            <a:r>
              <a:rPr kumimoji="1" lang="en-US" altLang="zh-CN" baseline="0" dirty="0" smtClean="0"/>
              <a:t> to visit our </a:t>
            </a:r>
            <a:r>
              <a:rPr kumimoji="1" lang="en-US" altLang="zh-CN" baseline="0" dirty="0" err="1" smtClean="0"/>
              <a:t>telescop</a:t>
            </a:r>
            <a:r>
              <a:rPr kumimoji="1" lang="en-US" altLang="zh-CN" baseline="0" dirty="0" smtClean="0"/>
              <a:t> or keep concentrating on it. </a:t>
            </a:r>
            <a:r>
              <a:rPr kumimoji="1" lang="en-US" altLang="zh-CN" baseline="0" smtClean="0"/>
              <a:t>Thanks!</a:t>
            </a:r>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32</a:t>
            </a:fld>
            <a:endParaRPr kumimoji="1" lang="zh-CN" altLang="en-US"/>
          </a:p>
        </p:txBody>
      </p:sp>
    </p:spTree>
    <p:extLst>
      <p:ext uri="{BB962C8B-B14F-4D97-AF65-F5344CB8AC3E}">
        <p14:creationId xmlns:p14="http://schemas.microsoft.com/office/powerpoint/2010/main" val="153322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Interstellar or intergalactic</a:t>
                </a:r>
                <a:r>
                  <a:rPr kumimoji="1" lang="en-US" altLang="zh-CN" baseline="0" dirty="0" smtClean="0"/>
                  <a:t> medium is a cold ,ionized plasma. Electromagnetic radiation from source will experience a frequency-dependent index of refraction as they propagate through the plasma.</a:t>
                </a:r>
                <a:r>
                  <a:rPr kumimoji="1" lang="zh-CN" altLang="en-US" baseline="0" dirty="0" smtClean="0"/>
                  <a:t> </a:t>
                </a:r>
                <a:r>
                  <a:rPr kumimoji="1" lang="en-US" altLang="zh-CN" baseline="0" dirty="0" smtClean="0"/>
                  <a:t>The high frequency part of signal will go through faster than lower frequency.(It</a:t>
                </a:r>
                <a:r>
                  <a:rPr kumimoji="1" lang="mr-IN" altLang="zh-CN" baseline="0" dirty="0" smtClean="0"/>
                  <a:t>’</a:t>
                </a:r>
                <a:r>
                  <a:rPr kumimoji="1" lang="en-US" altLang="zh-CN" baseline="0" dirty="0" smtClean="0"/>
                  <a:t>s pretty like the rainbow principle. When light go cross the atmosphere , different frequency will be fraction diffidently.) So there will be a time delay when we observe the different frequency of signal . As this is caused by signal go cross Interstellar or intergalactic medium, this delay should have a relationship with how much Interstellar medium they gone through. The more medium they gone through , the higher time Delay we have. Here we should define a parameter Dispersion Measure. It equal </a:t>
                </a:r>
                <a14:m>
                  <m:oMath xmlns:m="http://schemas.openxmlformats.org/officeDocument/2006/math">
                    <m:r>
                      <a:rPr kumimoji="1" lang="en-US" altLang="zh-CN" b="0" i="1" smtClean="0">
                        <a:latin typeface="Cambria Math" charset="0"/>
                      </a:rPr>
                      <m:t>𝐷𝑀</m:t>
                    </m:r>
                    <m:r>
                      <a:rPr kumimoji="1" lang="en-US" altLang="zh-CN" b="0" i="1" smtClean="0">
                        <a:latin typeface="Cambria Math" charset="0"/>
                      </a:rPr>
                      <m:t>=</m:t>
                    </m:r>
                    <m:nary>
                      <m:naryPr>
                        <m:ctrlPr>
                          <a:rPr kumimoji="1" lang="is-IS" altLang="zh-CN" b="0" i="1" smtClean="0">
                            <a:latin typeface="Cambria Math" charset="0"/>
                          </a:rPr>
                        </m:ctrlPr>
                      </m:naryPr>
                      <m:sub>
                        <m:r>
                          <m:rPr>
                            <m:brk m:alnAt="23"/>
                          </m:rPr>
                          <a:rPr kumimoji="1" lang="en-US" altLang="zh-CN" b="0" i="1" smtClean="0">
                            <a:latin typeface="Cambria Math" charset="0"/>
                          </a:rPr>
                          <m:t>0</m:t>
                        </m:r>
                      </m:sub>
                      <m:sup>
                        <m:r>
                          <a:rPr kumimoji="1" lang="en-US" altLang="zh-CN" b="0" i="1" smtClean="0">
                            <a:latin typeface="Cambria Math" charset="0"/>
                          </a:rPr>
                          <m:t>𝑑</m:t>
                        </m:r>
                      </m:sup>
                      <m:e>
                        <m:sSub>
                          <m:sSubPr>
                            <m:ctrlPr>
                              <a:rPr kumimoji="1" lang="en-US" altLang="zh-CN" b="0" i="1" smtClean="0">
                                <a:latin typeface="Cambria Math" charset="0"/>
                              </a:rPr>
                            </m:ctrlPr>
                          </m:sSubPr>
                          <m:e>
                            <m:r>
                              <a:rPr kumimoji="1" lang="en-US" altLang="zh-CN" b="0" i="1" smtClean="0">
                                <a:latin typeface="Cambria Math" charset="0"/>
                              </a:rPr>
                              <m:t>𝑛</m:t>
                            </m:r>
                          </m:e>
                          <m:sub>
                            <m:r>
                              <a:rPr kumimoji="1" lang="en-US" altLang="zh-CN" b="0" i="1" smtClean="0">
                                <a:latin typeface="Cambria Math" charset="0"/>
                              </a:rPr>
                              <m:t>𝑒</m:t>
                            </m:r>
                          </m:sub>
                        </m:sSub>
                        <m:r>
                          <a:rPr kumimoji="1" lang="en-US" altLang="zh-CN" b="0" i="1" smtClean="0">
                            <a:latin typeface="Cambria Math" charset="0"/>
                          </a:rPr>
                          <m:t>𝑑𝑙</m:t>
                        </m:r>
                      </m:e>
                    </m:nary>
                  </m:oMath>
                </a14:m>
                <a:r>
                  <a:rPr kumimoji="1" lang="en-US" altLang="zh-CN" baseline="0" dirty="0" smtClean="0"/>
                  <a:t>. Ne is the electron number density, d is the distance form observe. So if ne is a constant, the DM should stand how far the signal is.</a:t>
                </a:r>
                <a:r>
                  <a:rPr kumimoji="1" lang="en-US" altLang="zh-CN" sz="1200" baseline="0" dirty="0" smtClean="0"/>
                  <a:t> if we have larger DM value ,We will meet a high dispersion.</a:t>
                </a:r>
                <a:endParaRPr kumimoji="1" lang="zh-CN" altLang="en-US" sz="1200"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 I </a:t>
                </a:r>
                <a:r>
                  <a:rPr kumimoji="1" lang="en-US" altLang="zh-CN" baseline="0" dirty="0" err="1" smtClean="0"/>
                  <a:t>gonna</a:t>
                </a:r>
                <a:r>
                  <a:rPr kumimoji="1" lang="en-US" altLang="zh-CN" baseline="0" dirty="0" smtClean="0"/>
                  <a:t> jump the complex deduction of time delay equation ,The time delay between 2 frequencies is:</a:t>
                </a:r>
                <a14:m>
                  <m:oMath xmlns:m="http://schemas.openxmlformats.org/officeDocument/2006/math">
                    <m:r>
                      <a:rPr kumimoji="1" lang="zh-CN" altLang="en-US" sz="1200" b="0" i="0" smtClean="0">
                        <a:latin typeface="Cambria Math" charset="0"/>
                        <a:ea typeface="Cambria Math" charset="0"/>
                        <a:cs typeface="Cambria Math" charset="0"/>
                      </a:rPr>
                      <m:t>∆</m:t>
                    </m:r>
                    <m:r>
                      <m:rPr>
                        <m:sty m:val="p"/>
                      </m:rPr>
                      <a:rPr kumimoji="1" lang="en-US" altLang="zh-CN" sz="1200" b="0" i="0" smtClean="0">
                        <a:latin typeface="Cambria Math" charset="0"/>
                        <a:ea typeface="Cambria Math" charset="0"/>
                        <a:cs typeface="Cambria Math" charset="0"/>
                      </a:rPr>
                      <m:t>t</m:t>
                    </m:r>
                    <m:r>
                      <a:rPr kumimoji="1" lang="en-US" altLang="zh-CN" sz="1200" b="0" i="0" smtClean="0">
                        <a:latin typeface="Cambria Math" charset="0"/>
                        <a:ea typeface="Cambria Math" charset="0"/>
                        <a:cs typeface="Cambria Math" charset="0"/>
                      </a:rPr>
                      <m:t>=</m:t>
                    </m:r>
                    <m:sSup>
                      <m:sSupPr>
                        <m:ctrlPr>
                          <a:rPr kumimoji="1" lang="en-US" altLang="zh-CN" sz="1200" i="1" smtClean="0">
                            <a:latin typeface="Cambria Math" charset="0"/>
                            <a:ea typeface="Cambria Math" charset="0"/>
                            <a:cs typeface="Cambria Math" charset="0"/>
                          </a:rPr>
                        </m:ctrlPr>
                      </m:sSupPr>
                      <m:e>
                        <m:r>
                          <a:rPr kumimoji="1" lang="en-US" altLang="zh-CN" sz="1200" b="0" i="0">
                            <a:latin typeface="Cambria Math" charset="0"/>
                            <a:ea typeface="Cambria Math" charset="0"/>
                            <a:cs typeface="Cambria Math" charset="0"/>
                          </a:rPr>
                          <m:t>4.15 ×10</m:t>
                        </m:r>
                        <m:r>
                          <m:rPr>
                            <m:nor/>
                          </m:rPr>
                          <a:rPr kumimoji="1" lang="zh-CN" altLang="en-US" sz="1200" dirty="0"/>
                          <m:t> </m:t>
                        </m:r>
                      </m:e>
                      <m:sup>
                        <m:r>
                          <a:rPr kumimoji="1" lang="en-US" altLang="zh-CN" sz="1200" b="0" i="0" smtClean="0">
                            <a:latin typeface="Cambria Math" charset="0"/>
                            <a:ea typeface="Cambria Math" charset="0"/>
                            <a:cs typeface="Cambria Math" charset="0"/>
                          </a:rPr>
                          <m:t>−6</m:t>
                        </m:r>
                      </m:sup>
                    </m:sSup>
                    <m:r>
                      <m:rPr>
                        <m:sty m:val="p"/>
                      </m:rPr>
                      <a:rPr kumimoji="1" lang="en-US" altLang="zh-CN" sz="1200" b="0" i="0" smtClean="0">
                        <a:latin typeface="Cambria Math" charset="0"/>
                        <a:ea typeface="Cambria Math" charset="0"/>
                        <a:cs typeface="Cambria Math" charset="0"/>
                      </a:rPr>
                      <m:t>ms</m:t>
                    </m:r>
                    <m:r>
                      <a:rPr kumimoji="1" lang="en-US" altLang="zh-CN" sz="1200" b="0" i="0" smtClean="0">
                        <a:latin typeface="Cambria Math" charset="0"/>
                        <a:ea typeface="Cambria Math" charset="0"/>
                        <a:cs typeface="Cambria Math" charset="0"/>
                      </a:rPr>
                      <m:t> ∙</m:t>
                    </m:r>
                    <m:r>
                      <m:rPr>
                        <m:sty m:val="p"/>
                      </m:rPr>
                      <a:rPr kumimoji="1" lang="en-US" altLang="zh-CN" sz="1200" b="0" i="0" smtClean="0">
                        <a:latin typeface="Cambria Math" charset="0"/>
                        <a:ea typeface="Cambria Math" charset="0"/>
                        <a:cs typeface="Cambria Math" charset="0"/>
                      </a:rPr>
                      <m:t>DM</m:t>
                    </m:r>
                    <m:r>
                      <a:rPr kumimoji="1" lang="en-US" altLang="zh-CN" sz="1200" b="0" i="0" smtClean="0">
                        <a:latin typeface="Cambria Math" charset="0"/>
                        <a:ea typeface="Cambria Math" charset="0"/>
                        <a:cs typeface="Cambria Math" charset="0"/>
                      </a:rPr>
                      <m:t> ×</m:t>
                    </m:r>
                    <m:d>
                      <m:dPr>
                        <m:ctrlPr>
                          <a:rPr kumimoji="1" lang="en-US" altLang="zh-CN" sz="1200" b="0" i="1" smtClean="0">
                            <a:latin typeface="Cambria Math" charset="0"/>
                            <a:ea typeface="Cambria Math" charset="0"/>
                            <a:cs typeface="Cambria Math" charset="0"/>
                          </a:rPr>
                        </m:ctrlPr>
                      </m:dPr>
                      <m:e>
                        <m:sSubSup>
                          <m:sSubSupPr>
                            <m:ctrlPr>
                              <a:rPr kumimoji="1" lang="en-US" altLang="zh-CN" sz="1200" i="1" smtClean="0">
                                <a:latin typeface="Cambria Math" charset="0"/>
                                <a:ea typeface="Cambria Math" charset="0"/>
                                <a:cs typeface="Cambria Math" charset="0"/>
                              </a:rPr>
                            </m:ctrlPr>
                          </m:sSubSupPr>
                          <m:e>
                            <m:r>
                              <m:rPr>
                                <m:sty m:val="p"/>
                              </m:rPr>
                              <a:rPr kumimoji="1" lang="en-US" altLang="zh-CN" sz="1200" b="0" i="0" smtClean="0">
                                <a:latin typeface="Cambria Math" charset="0"/>
                                <a:ea typeface="Cambria Math" charset="0"/>
                                <a:cs typeface="Cambria Math" charset="0"/>
                              </a:rPr>
                              <m:t>f</m:t>
                            </m:r>
                          </m:e>
                          <m:sub>
                            <m:r>
                              <m:rPr>
                                <m:sty m:val="p"/>
                              </m:rPr>
                              <a:rPr kumimoji="1" lang="en-US" altLang="zh-CN" sz="1200" b="0" i="0" smtClean="0">
                                <a:latin typeface="Cambria Math" charset="0"/>
                                <a:ea typeface="Cambria Math" charset="0"/>
                                <a:cs typeface="Cambria Math" charset="0"/>
                              </a:rPr>
                              <m:t>ref</m:t>
                            </m:r>
                          </m:sub>
                          <m:sup>
                            <m:r>
                              <a:rPr kumimoji="1" lang="en-US" altLang="zh-CN" sz="1200" b="0" i="0" smtClean="0">
                                <a:latin typeface="Cambria Math" charset="0"/>
                                <a:ea typeface="Cambria Math" charset="0"/>
                                <a:cs typeface="Cambria Math" charset="0"/>
                              </a:rPr>
                              <m:t>−2</m:t>
                            </m:r>
                          </m:sup>
                        </m:sSubSup>
                        <m:r>
                          <a:rPr kumimoji="1" lang="en-US" altLang="zh-CN" sz="1200" b="0" i="0" smtClean="0">
                            <a:latin typeface="Cambria Math" charset="0"/>
                            <a:ea typeface="Cambria Math" charset="0"/>
                            <a:cs typeface="Cambria Math" charset="0"/>
                          </a:rPr>
                          <m:t>−</m:t>
                        </m:r>
                        <m:sSubSup>
                          <m:sSubSupPr>
                            <m:ctrlPr>
                              <a:rPr kumimoji="1" lang="en-US" altLang="zh-CN" sz="1200" i="1" smtClean="0">
                                <a:latin typeface="Cambria Math" charset="0"/>
                                <a:ea typeface="Cambria Math" charset="0"/>
                                <a:cs typeface="Cambria Math" charset="0"/>
                              </a:rPr>
                            </m:ctrlPr>
                          </m:sSubSupPr>
                          <m:e>
                            <m:r>
                              <m:rPr>
                                <m:sty m:val="p"/>
                              </m:rPr>
                              <a:rPr kumimoji="1" lang="en-US" altLang="zh-CN" sz="1200" b="0" i="0" smtClean="0">
                                <a:latin typeface="Cambria Math" charset="0"/>
                                <a:ea typeface="Cambria Math" charset="0"/>
                                <a:cs typeface="Cambria Math" charset="0"/>
                              </a:rPr>
                              <m:t>f</m:t>
                            </m:r>
                          </m:e>
                          <m:sub>
                            <m:r>
                              <m:rPr>
                                <m:sty m:val="p"/>
                              </m:rPr>
                              <a:rPr kumimoji="1" lang="en-US" altLang="zh-CN" sz="1200" b="0" i="0" smtClean="0">
                                <a:latin typeface="Cambria Math" charset="0"/>
                                <a:ea typeface="Cambria Math" charset="0"/>
                                <a:cs typeface="Cambria Math" charset="0"/>
                              </a:rPr>
                              <m:t>chan</m:t>
                            </m:r>
                          </m:sub>
                          <m:sup>
                            <m:r>
                              <a:rPr kumimoji="1" lang="en-US" altLang="zh-CN" sz="1200" b="0" i="0" smtClean="0">
                                <a:latin typeface="Cambria Math" charset="0"/>
                                <a:ea typeface="Cambria Math" charset="0"/>
                                <a:cs typeface="Cambria Math" charset="0"/>
                              </a:rPr>
                              <m:t>−2</m:t>
                            </m:r>
                          </m:sup>
                        </m:sSubSup>
                      </m:e>
                    </m:d>
                    <m:r>
                      <a:rPr kumimoji="1" lang="en-US" altLang="zh-CN" sz="1200" b="0" i="0" smtClean="0">
                        <a:latin typeface="Cambria Math" charset="0"/>
                        <a:ea typeface="Cambria Math" charset="0"/>
                        <a:cs typeface="Cambria Math" charset="0"/>
                      </a:rPr>
                      <m:t>. </m:t>
                    </m:r>
                  </m:oMath>
                </a14:m>
                <a:r>
                  <a:rPr kumimoji="1" lang="en-US" altLang="zh-CN" sz="1200" baseline="0" dirty="0" smtClean="0"/>
                  <a:t>If we plot spectrum varied with time, we will see a curve. Then using this property we can divide from RFI and our true signal.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aseline="0"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1" lang="en-US" altLang="zh-CN" sz="1200" baseline="0"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en-US" altLang="zh-CN" sz="1200" baseline="0" dirty="0" smtClean="0"/>
                  <a:t>DM is how much electronics we have</a:t>
                </a: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The </a:t>
                </a:r>
                <a:r>
                  <a:rPr kumimoji="1" lang="en-US" altLang="zh-CN" baseline="0" dirty="0" smtClean="0"/>
                  <a:t>time delay between 2 frequencies is: </a:t>
                </a:r>
                <a:r>
                  <a:rPr kumimoji="1" lang="zh-CN" altLang="en-US" sz="1200" b="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t=</a:t>
                </a:r>
                <a:r>
                  <a:rPr kumimoji="1" lang="en-US" altLang="zh-CN" sz="1200" i="0" smtClean="0">
                    <a:latin typeface="Cambria Math" charset="0"/>
                    <a:ea typeface="Cambria Math" charset="0"/>
                    <a:cs typeface="Cambria Math" charset="0"/>
                  </a:rPr>
                  <a:t>〖</a:t>
                </a:r>
                <a:r>
                  <a:rPr kumimoji="1" lang="en-US" altLang="zh-CN" sz="1200" b="0" i="0">
                    <a:latin typeface="Cambria Math" charset="0"/>
                    <a:ea typeface="Cambria Math" charset="0"/>
                    <a:cs typeface="Cambria Math" charset="0"/>
                  </a:rPr>
                  <a:t>4.15 ×10</a:t>
                </a:r>
                <a:r>
                  <a:rPr kumimoji="1" lang="zh-CN" altLang="en-US" sz="1200" b="0" i="0" dirty="0">
                    <a:latin typeface="Cambria Math" charset="0"/>
                    <a:ea typeface="Cambria Math" charset="0"/>
                    <a:cs typeface="Cambria Math" charset="0"/>
                  </a:rPr>
                  <a:t>"</a:t>
                </a:r>
                <a:r>
                  <a:rPr kumimoji="1" lang="zh-CN" altLang="en-US" sz="1200" i="0" dirty="0"/>
                  <a:t> </a:t>
                </a:r>
                <a:r>
                  <a:rPr kumimoji="1" lang="zh-CN" altLang="en-US" sz="1200" i="0" dirty="0">
                    <a:latin typeface="Cambria Math" charset="0"/>
                  </a:rPr>
                  <a:t>" </a:t>
                </a:r>
                <a:r>
                  <a:rPr kumimoji="1" lang="en-US" altLang="zh-CN" sz="120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−6) ms ∙DM ×(f_ref^(−2)−f_chan^(−2))</a:t>
                </a:r>
                <a:r>
                  <a:rPr kumimoji="1" lang="en-US" altLang="zh-CN" sz="1200" dirty="0" smtClean="0"/>
                  <a:t>.</a:t>
                </a:r>
                <a:r>
                  <a:rPr kumimoji="1" lang="en-US" altLang="zh-CN" sz="1200" baseline="0" dirty="0" smtClean="0"/>
                  <a:t> If we plot spectrum varied with time, we will see a curve.</a:t>
                </a:r>
                <a:endParaRPr kumimoji="1" lang="zh-CN" altLang="en-US" sz="1200"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6</a:t>
            </a:fld>
            <a:endParaRPr kumimoji="1" lang="zh-CN" altLang="en-US"/>
          </a:p>
        </p:txBody>
      </p:sp>
    </p:spTree>
    <p:extLst>
      <p:ext uri="{BB962C8B-B14F-4D97-AF65-F5344CB8AC3E}">
        <p14:creationId xmlns:p14="http://schemas.microsoft.com/office/powerpoint/2010/main" val="178475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Scatter is when</a:t>
                </a:r>
                <a:r>
                  <a:rPr kumimoji="1" lang="en-US" altLang="zh-CN" baseline="0" dirty="0" smtClean="0"/>
                  <a:t> same signal transit to all direction and go cross intermedium. then the other direction hit some object then came back to our telescope. So the signal from same source we will receive twice. So we got a tail in the observing. The picture is the real data from FRB110523, we can see a tail obviously. As the low frequency will go slower than high frequency ,and the other </a:t>
                </a:r>
                <a:r>
                  <a:rPr kumimoji="1" lang="en-US" altLang="zh-CN" baseline="0" dirty="0" err="1" smtClean="0"/>
                  <a:t>unexpect</a:t>
                </a:r>
                <a:r>
                  <a:rPr kumimoji="1" lang="en-US" altLang="zh-CN" baseline="0" dirty="0" smtClean="0"/>
                  <a:t> direction signal will suffer a longer path. So in Frequency </a:t>
                </a:r>
                <a:r>
                  <a:rPr kumimoji="1" lang="mr-IN" altLang="zh-CN" baseline="0" dirty="0" smtClean="0"/>
                  <a:t>–</a:t>
                </a:r>
                <a:r>
                  <a:rPr kumimoji="1" lang="en-US" altLang="zh-CN" baseline="0" dirty="0" smtClean="0"/>
                  <a:t>time plot, we often see the low frequency signal width is bigger than high frequency.  This is why it’s difficult to find FRB from low frequency.</a:t>
                </a: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The </a:t>
                </a:r>
                <a:r>
                  <a:rPr kumimoji="1" lang="en-US" altLang="zh-CN" baseline="0" dirty="0" smtClean="0"/>
                  <a:t>time delay between 2 frequencies is: </a:t>
                </a:r>
                <a:r>
                  <a:rPr kumimoji="1" lang="zh-CN" altLang="en-US" sz="1200" b="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t=</a:t>
                </a:r>
                <a:r>
                  <a:rPr kumimoji="1" lang="en-US" altLang="zh-CN" sz="1200" i="0" smtClean="0">
                    <a:latin typeface="Cambria Math" charset="0"/>
                    <a:ea typeface="Cambria Math" charset="0"/>
                    <a:cs typeface="Cambria Math" charset="0"/>
                  </a:rPr>
                  <a:t>〖</a:t>
                </a:r>
                <a:r>
                  <a:rPr kumimoji="1" lang="en-US" altLang="zh-CN" sz="1200" b="0" i="0">
                    <a:latin typeface="Cambria Math" charset="0"/>
                    <a:ea typeface="Cambria Math" charset="0"/>
                    <a:cs typeface="Cambria Math" charset="0"/>
                  </a:rPr>
                  <a:t>4.15 ×10</a:t>
                </a:r>
                <a:r>
                  <a:rPr kumimoji="1" lang="zh-CN" altLang="en-US" sz="1200" b="0" i="0" dirty="0">
                    <a:latin typeface="Cambria Math" charset="0"/>
                    <a:ea typeface="Cambria Math" charset="0"/>
                    <a:cs typeface="Cambria Math" charset="0"/>
                  </a:rPr>
                  <a:t>"</a:t>
                </a:r>
                <a:r>
                  <a:rPr kumimoji="1" lang="zh-CN" altLang="en-US" sz="1200" i="0" dirty="0"/>
                  <a:t> </a:t>
                </a:r>
                <a:r>
                  <a:rPr kumimoji="1" lang="zh-CN" altLang="en-US" sz="1200" i="0" dirty="0">
                    <a:latin typeface="Cambria Math" charset="0"/>
                  </a:rPr>
                  <a:t>" </a:t>
                </a:r>
                <a:r>
                  <a:rPr kumimoji="1" lang="en-US" altLang="zh-CN" sz="120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−6) ms ∙DM ×(f_ref^(−2)−f_chan^(−2))</a:t>
                </a:r>
                <a:r>
                  <a:rPr kumimoji="1" lang="en-US" altLang="zh-CN" sz="1200" dirty="0" smtClean="0"/>
                  <a:t>.</a:t>
                </a:r>
                <a:r>
                  <a:rPr kumimoji="1" lang="en-US" altLang="zh-CN" sz="1200" baseline="0" dirty="0" smtClean="0"/>
                  <a:t> If we plot spectrum varied with time, we will see a curve.</a:t>
                </a:r>
                <a:endParaRPr kumimoji="1" lang="zh-CN" altLang="en-US" sz="1200"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7</a:t>
            </a:fld>
            <a:endParaRPr kumimoji="1" lang="zh-CN" altLang="en-US"/>
          </a:p>
        </p:txBody>
      </p:sp>
    </p:spTree>
    <p:extLst>
      <p:ext uri="{BB962C8B-B14F-4D97-AF65-F5344CB8AC3E}">
        <p14:creationId xmlns:p14="http://schemas.microsoft.com/office/powerpoint/2010/main" val="2073194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Scintillation is similar mechanism</a:t>
                </a:r>
                <a:r>
                  <a:rPr kumimoji="1" lang="en-US" altLang="zh-CN" baseline="0" dirty="0" smtClean="0"/>
                  <a:t>. The signal which are from other direction might get scatter , but the direction from source might go through a different ISM , or a cloud of plasma.  Then the two signal some frequency might arrive almost simultaneously to our antenna . If it satisfied interference</a:t>
                </a:r>
                <a:r>
                  <a:rPr kumimoji="1" lang="zh-CN" altLang="en-US" baseline="0" dirty="0" smtClean="0"/>
                  <a:t> </a:t>
                </a:r>
                <a:r>
                  <a:rPr kumimoji="1" lang="en-US" altLang="zh-CN" baseline="0" dirty="0" smtClean="0"/>
                  <a:t>. This will appear a scintillation , like the picture on the right. </a:t>
                </a: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The </a:t>
                </a:r>
                <a:r>
                  <a:rPr kumimoji="1" lang="en-US" altLang="zh-CN" baseline="0" dirty="0" smtClean="0"/>
                  <a:t>time delay between 2 frequencies is: </a:t>
                </a:r>
                <a:r>
                  <a:rPr kumimoji="1" lang="zh-CN" altLang="en-US" sz="1200" b="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t=</a:t>
                </a:r>
                <a:r>
                  <a:rPr kumimoji="1" lang="en-US" altLang="zh-CN" sz="1200" i="0" smtClean="0">
                    <a:latin typeface="Cambria Math" charset="0"/>
                    <a:ea typeface="Cambria Math" charset="0"/>
                    <a:cs typeface="Cambria Math" charset="0"/>
                  </a:rPr>
                  <a:t>〖</a:t>
                </a:r>
                <a:r>
                  <a:rPr kumimoji="1" lang="en-US" altLang="zh-CN" sz="1200" b="0" i="0">
                    <a:latin typeface="Cambria Math" charset="0"/>
                    <a:ea typeface="Cambria Math" charset="0"/>
                    <a:cs typeface="Cambria Math" charset="0"/>
                  </a:rPr>
                  <a:t>4.15 ×10</a:t>
                </a:r>
                <a:r>
                  <a:rPr kumimoji="1" lang="zh-CN" altLang="en-US" sz="1200" b="0" i="0" dirty="0">
                    <a:latin typeface="Cambria Math" charset="0"/>
                    <a:ea typeface="Cambria Math" charset="0"/>
                    <a:cs typeface="Cambria Math" charset="0"/>
                  </a:rPr>
                  <a:t>"</a:t>
                </a:r>
                <a:r>
                  <a:rPr kumimoji="1" lang="zh-CN" altLang="en-US" sz="1200" i="0" dirty="0"/>
                  <a:t> </a:t>
                </a:r>
                <a:r>
                  <a:rPr kumimoji="1" lang="zh-CN" altLang="en-US" sz="1200" i="0" dirty="0">
                    <a:latin typeface="Cambria Math" charset="0"/>
                  </a:rPr>
                  <a:t>" </a:t>
                </a:r>
                <a:r>
                  <a:rPr kumimoji="1" lang="en-US" altLang="zh-CN" sz="1200" i="0" smtClean="0">
                    <a:latin typeface="Cambria Math" charset="0"/>
                    <a:ea typeface="Cambria Math" charset="0"/>
                    <a:cs typeface="Cambria Math" charset="0"/>
                  </a:rPr>
                  <a:t>〗^(</a:t>
                </a:r>
                <a:r>
                  <a:rPr kumimoji="1" lang="en-US" altLang="zh-CN" sz="1200" b="0" i="0" smtClean="0">
                    <a:latin typeface="Cambria Math" charset="0"/>
                    <a:ea typeface="Cambria Math" charset="0"/>
                    <a:cs typeface="Cambria Math" charset="0"/>
                  </a:rPr>
                  <a:t>−6) ms ∙DM ×(f_ref^(−2)−f_chan^(−2))</a:t>
                </a:r>
                <a:r>
                  <a:rPr kumimoji="1" lang="en-US" altLang="zh-CN" sz="1200" dirty="0" smtClean="0"/>
                  <a:t>.</a:t>
                </a:r>
                <a:r>
                  <a:rPr kumimoji="1" lang="en-US" altLang="zh-CN" sz="1200" baseline="0" dirty="0" smtClean="0"/>
                  <a:t> If we plot spectrum varied with time, we will see a curve.</a:t>
                </a:r>
                <a:endParaRPr kumimoji="1" lang="zh-CN" altLang="en-US" sz="1200" dirty="0"/>
              </a:p>
              <a:p>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8</a:t>
            </a:fld>
            <a:endParaRPr kumimoji="1" lang="zh-CN" altLang="en-US"/>
          </a:p>
        </p:txBody>
      </p:sp>
    </p:spTree>
    <p:extLst>
      <p:ext uri="{BB962C8B-B14F-4D97-AF65-F5344CB8AC3E}">
        <p14:creationId xmlns:p14="http://schemas.microsoft.com/office/powerpoint/2010/main" val="62899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Nowadays There are lots</a:t>
                </a:r>
                <a:r>
                  <a:rPr kumimoji="1" lang="en-US" altLang="zh-CN" baseline="0" dirty="0" smtClean="0"/>
                  <a:t> of</a:t>
                </a:r>
                <a:r>
                  <a:rPr kumimoji="1" lang="en-US" altLang="zh-CN" dirty="0" smtClean="0"/>
                  <a:t> FRB searching algorithms</a:t>
                </a:r>
                <a:r>
                  <a:rPr kumimoji="1" lang="en-US" altLang="zh-CN" baseline="0" dirty="0" smtClean="0"/>
                  <a:t>. But we can summarize these methods into 4 directions. Time shift , Tree algorithm ,Image processing and Machine learning . The Machine Learning is a pretty new trend, I just heard some one is working on it , but not quite know what’s exact is, So today I </a:t>
                </a:r>
                <a:r>
                  <a:rPr kumimoji="1" lang="en-US" altLang="zh-CN" baseline="0" dirty="0" err="1" smtClean="0"/>
                  <a:t>gonna</a:t>
                </a:r>
                <a:r>
                  <a:rPr kumimoji="1" lang="en-US" altLang="zh-CN" baseline="0" dirty="0" smtClean="0"/>
                  <a:t> not to talking about.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Time samples shift is the most directly way that people can came up with. As we talked before the signal after propagate through interstellar media has the dispersion character. If we want to get the original signal ,we only need shift the time sample back. As each time sample should shift at exact time delay according 1 DM value. Then we need also sum along whole frequencies.(</a:t>
                </a:r>
                <a:r>
                  <a:rPr kumimoji="1" lang="en-US" altLang="zh-CN" baseline="0" dirty="0" err="1" smtClean="0"/>
                  <a:t>explan</a:t>
                </a:r>
                <a:r>
                  <a:rPr kumimoji="1" lang="en-US" altLang="zh-CN" baseline="0" dirty="0" smtClean="0"/>
                  <a:t> figure.) If we have </a:t>
                </a:r>
                <a:r>
                  <a:rPr kumimoji="1" lang="en-US" altLang="zh-CN" baseline="0" dirty="0" err="1" smtClean="0"/>
                  <a:t>Ndm</a:t>
                </a:r>
                <a:r>
                  <a:rPr kumimoji="1" lang="en-US" altLang="zh-CN" baseline="0" dirty="0" smtClean="0"/>
                  <a:t> to de-disperse, So the compute complexity is </a:t>
                </a:r>
                <a14:m>
                  <m:oMath xmlns:m="http://schemas.openxmlformats.org/officeDocument/2006/math">
                    <m:r>
                      <m:rPr>
                        <m:sty m:val="p"/>
                      </m:rPr>
                      <a:rPr kumimoji="1" lang="el-GR" altLang="zh-CN" i="1" smtClean="0">
                        <a:latin typeface="Cambria Math" charset="0"/>
                        <a:ea typeface="Cambria Math" charset="0"/>
                        <a:cs typeface="Cambria Math" charset="0"/>
                      </a:rPr>
                      <m:t>Ο</m:t>
                    </m:r>
                    <m:d>
                      <m:dPr>
                        <m:ctrlPr>
                          <a:rPr kumimoji="1" lang="en-US" altLang="zh-CN" b="0" i="1" smtClean="0">
                            <a:latin typeface="Cambria Math" charset="0"/>
                            <a:ea typeface="Cambria Math" charset="0"/>
                            <a:cs typeface="Cambria Math" charset="0"/>
                          </a:rPr>
                        </m:ctrlPr>
                      </m:dPr>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𝐷𝑀</m:t>
                            </m:r>
                          </m:sub>
                        </m:sSub>
                      </m:e>
                    </m:d>
                    <m:r>
                      <a:rPr kumimoji="1" lang="en-US" altLang="zh-CN" b="0" i="0" smtClean="0">
                        <a:latin typeface="Cambria Math" charset="0"/>
                        <a:ea typeface="Cambria Math" charset="0"/>
                        <a:cs typeface="Cambria Math" charset="0"/>
                      </a:rPr>
                      <m:t>. </m:t>
                    </m:r>
                    <m:r>
                      <m:rPr>
                        <m:nor/>
                      </m:rPr>
                      <a:rPr kumimoji="1" lang="en-US" altLang="zh-CN" b="0" i="0" smtClean="0">
                        <a:latin typeface="Cambria Math" charset="0"/>
                        <a:ea typeface="Cambria Math" charset="0"/>
                        <a:cs typeface="Cambria Math" charset="0"/>
                      </a:rPr>
                      <m:t> </m:t>
                    </m:r>
                    <m:r>
                      <m:rPr>
                        <m:nor/>
                      </m:rPr>
                      <a:rPr kumimoji="1" lang="en-US" altLang="zh-CN" b="0" i="0" baseline="0" dirty="0" smtClean="0"/>
                      <m:t>T</m:t>
                    </m:r>
                    <m:r>
                      <m:rPr>
                        <m:nor/>
                      </m:rPr>
                      <a:rPr kumimoji="1" lang="en-US" altLang="zh-CN" baseline="0" dirty="0" smtClean="0"/>
                      <m:t>his</m:t>
                    </m:r>
                    <m:r>
                      <m:rPr>
                        <m:nor/>
                      </m:rPr>
                      <a:rPr kumimoji="1" lang="en-US" altLang="zh-CN" baseline="0" dirty="0" smtClean="0"/>
                      <m:t> </m:t>
                    </m:r>
                    <m:r>
                      <m:rPr>
                        <m:nor/>
                      </m:rPr>
                      <a:rPr kumimoji="1" lang="en-US" altLang="zh-CN" baseline="0" dirty="0" smtClean="0"/>
                      <m:t>is</m:t>
                    </m:r>
                    <m:r>
                      <m:rPr>
                        <m:nor/>
                      </m:rPr>
                      <a:rPr kumimoji="1" lang="en-US" altLang="zh-CN" baseline="0" dirty="0" smtClean="0"/>
                      <m:t> </m:t>
                    </m:r>
                    <m:r>
                      <m:rPr>
                        <m:nor/>
                      </m:rPr>
                      <a:rPr kumimoji="1" lang="en-US" altLang="zh-CN" baseline="0" dirty="0" smtClean="0"/>
                      <m:t>the</m:t>
                    </m:r>
                    <m:r>
                      <m:rPr>
                        <m:nor/>
                      </m:rPr>
                      <a:rPr kumimoji="1" lang="en-US" altLang="zh-CN" baseline="0" dirty="0" smtClean="0"/>
                      <m:t> </m:t>
                    </m:r>
                    <m:r>
                      <m:rPr>
                        <m:nor/>
                      </m:rPr>
                      <a:rPr kumimoji="1" lang="en-US" altLang="zh-CN" baseline="0" dirty="0" smtClean="0"/>
                      <m:t>much</m:t>
                    </m:r>
                    <m:r>
                      <m:rPr>
                        <m:nor/>
                      </m:rPr>
                      <a:rPr kumimoji="1" lang="en-US" altLang="zh-CN" baseline="0" dirty="0" smtClean="0"/>
                      <m:t> </m:t>
                    </m:r>
                    <m:r>
                      <m:rPr>
                        <m:nor/>
                      </m:rPr>
                      <a:rPr kumimoji="1" lang="en-US" altLang="zh-CN" baseline="0" dirty="0" smtClean="0"/>
                      <m:t>more</m:t>
                    </m:r>
                    <m:r>
                      <m:rPr>
                        <m:nor/>
                      </m:rPr>
                      <a:rPr kumimoji="1" lang="en-US" altLang="zh-CN" baseline="0" dirty="0" smtClean="0"/>
                      <m:t> </m:t>
                    </m:r>
                    <m:r>
                      <m:rPr>
                        <m:nor/>
                      </m:rPr>
                      <a:rPr kumimoji="1" lang="en-US" altLang="zh-CN" baseline="0" dirty="0" smtClean="0"/>
                      <m:t>time</m:t>
                    </m:r>
                    <m:r>
                      <m:rPr>
                        <m:nor/>
                      </m:rPr>
                      <a:rPr kumimoji="1" lang="en-US" altLang="zh-CN" baseline="0" dirty="0" smtClean="0"/>
                      <m:t> </m:t>
                    </m:r>
                    <m:r>
                      <m:rPr>
                        <m:nor/>
                      </m:rPr>
                      <a:rPr kumimoji="1" lang="en-US" altLang="zh-CN" baseline="0" dirty="0" smtClean="0"/>
                      <m:t>consuming</m:t>
                    </m:r>
                    <m:r>
                      <m:rPr>
                        <m:nor/>
                      </m:rPr>
                      <a:rPr kumimoji="1" lang="en-US" altLang="zh-CN" baseline="0" dirty="0" smtClean="0"/>
                      <m:t>. </m:t>
                    </m:r>
                    <m:r>
                      <m:rPr>
                        <m:nor/>
                      </m:rPr>
                      <a:rPr kumimoji="1" lang="en-US" altLang="zh-CN" b="0" i="0" baseline="0" dirty="0" smtClean="0"/>
                      <m:t>However</m:t>
                    </m:r>
                    <m:r>
                      <m:rPr>
                        <m:nor/>
                      </m:rPr>
                      <a:rPr kumimoji="1" lang="en-US" altLang="zh-CN" b="0" i="0" baseline="0" dirty="0" smtClean="0"/>
                      <m:t> </m:t>
                    </m:r>
                    <m:r>
                      <m:rPr>
                        <m:nor/>
                      </m:rPr>
                      <a:rPr kumimoji="1" lang="en-US" altLang="zh-CN" b="0" i="0" baseline="0" dirty="0" smtClean="0"/>
                      <m:t>it</m:t>
                    </m:r>
                    <m:r>
                      <m:rPr>
                        <m:nor/>
                      </m:rPr>
                      <a:rPr kumimoji="1" lang="en-US" altLang="zh-CN" b="0" i="0" baseline="0" dirty="0" smtClean="0"/>
                      <m:t> </m:t>
                    </m:r>
                    <m:r>
                      <m:rPr>
                        <m:nor/>
                      </m:rPr>
                      <a:rPr kumimoji="1" lang="en-US" altLang="zh-CN" b="0" i="0" baseline="0" dirty="0" smtClean="0"/>
                      <m:t>has</m:t>
                    </m:r>
                    <m:r>
                      <m:rPr>
                        <m:nor/>
                      </m:rPr>
                      <a:rPr kumimoji="1" lang="en-US" altLang="zh-CN" b="0" i="0" baseline="0" dirty="0" smtClean="0"/>
                      <m:t> </m:t>
                    </m:r>
                    <m:r>
                      <m:rPr>
                        <m:nor/>
                      </m:rPr>
                      <a:rPr kumimoji="1" lang="en-US" altLang="zh-CN" b="0" i="0" baseline="0" dirty="0" smtClean="0"/>
                      <m:t>a</m:t>
                    </m:r>
                    <m:r>
                      <m:rPr>
                        <m:nor/>
                      </m:rPr>
                      <a:rPr kumimoji="1" lang="en-US" altLang="zh-CN" b="0" i="0" baseline="0" dirty="0" smtClean="0"/>
                      <m:t> </m:t>
                    </m:r>
                    <m:r>
                      <m:rPr>
                        <m:nor/>
                      </m:rPr>
                      <a:rPr kumimoji="1" lang="en-US" altLang="zh-CN" b="0" i="0" baseline="0" dirty="0" smtClean="0"/>
                      <m:t>good</m:t>
                    </m:r>
                    <m:r>
                      <m:rPr>
                        <m:nor/>
                      </m:rPr>
                      <a:rPr kumimoji="1" lang="en-US" altLang="zh-CN" b="0" i="0" baseline="0" dirty="0" smtClean="0"/>
                      <m:t> </m:t>
                    </m:r>
                    <m:r>
                      <m:rPr>
                        <m:nor/>
                      </m:rPr>
                      <a:rPr kumimoji="1" lang="en-US" altLang="zh-CN" b="0" i="0" baseline="0" dirty="0" smtClean="0"/>
                      <m:t>character</m:t>
                    </m:r>
                    <m:r>
                      <m:rPr>
                        <m:nor/>
                      </m:rPr>
                      <a:rPr kumimoji="1" lang="en-US" altLang="zh-CN" b="0" i="0" baseline="0" dirty="0" smtClean="0"/>
                      <m:t> </m:t>
                    </m:r>
                    <m:r>
                      <m:rPr>
                        <m:nor/>
                      </m:rPr>
                      <a:rPr kumimoji="1" lang="en-US" altLang="zh-CN" b="0" i="0" baseline="0" dirty="0" smtClean="0"/>
                      <m:t>to</m:t>
                    </m:r>
                    <m:r>
                      <m:rPr>
                        <m:nor/>
                      </m:rPr>
                      <a:rPr kumimoji="1" lang="en-US" altLang="zh-CN" b="0" i="0" baseline="0" dirty="0" smtClean="0"/>
                      <m:t> </m:t>
                    </m:r>
                    <m:r>
                      <m:rPr>
                        <m:nor/>
                      </m:rPr>
                      <a:rPr kumimoji="1" lang="en-US" altLang="zh-CN" b="0" i="0" baseline="0" dirty="0" smtClean="0"/>
                      <m:t>paraller</m:t>
                    </m:r>
                    <m:r>
                      <m:rPr>
                        <m:nor/>
                      </m:rPr>
                      <a:rPr kumimoji="1" lang="en-US" altLang="zh-CN" b="0" i="0" baseline="0" dirty="0" smtClean="0"/>
                      <m:t> </m:t>
                    </m:r>
                    <m:r>
                      <m:rPr>
                        <m:nor/>
                      </m:rPr>
                      <a:rPr kumimoji="1" lang="en-US" altLang="zh-CN" b="0" i="0" baseline="0" dirty="0" smtClean="0"/>
                      <m:t>process</m:t>
                    </m:r>
                    <m:r>
                      <m:rPr>
                        <m:nor/>
                      </m:rPr>
                      <a:rPr kumimoji="1" lang="en-US" altLang="zh-CN" b="0" i="0" baseline="0" dirty="0" smtClean="0"/>
                      <m:t>. </m:t>
                    </m:r>
                    <m:r>
                      <m:rPr>
                        <m:nor/>
                      </m:rPr>
                      <a:rPr kumimoji="1" lang="en-US" altLang="zh-CN" b="0" i="0" baseline="0" dirty="0" smtClean="0"/>
                      <m:t>Assume</m:t>
                    </m:r>
                    <m:r>
                      <m:rPr>
                        <m:nor/>
                      </m:rPr>
                      <a:rPr kumimoji="1" lang="en-US" altLang="zh-CN" b="0" i="0" baseline="0" dirty="0" smtClean="0"/>
                      <m:t> </m:t>
                    </m:r>
                    <m:r>
                      <m:rPr>
                        <m:nor/>
                      </m:rPr>
                      <a:rPr kumimoji="1" lang="en-US" altLang="zh-CN" b="0" i="0" baseline="0" dirty="0" smtClean="0"/>
                      <m:t>we</m:t>
                    </m:r>
                    <m:r>
                      <m:rPr>
                        <m:nor/>
                      </m:rPr>
                      <a:rPr kumimoji="1" lang="en-US" altLang="zh-CN" b="0" i="0" baseline="0" dirty="0" smtClean="0"/>
                      <m:t> </m:t>
                    </m:r>
                    <m:r>
                      <m:rPr>
                        <m:nor/>
                      </m:rPr>
                      <a:rPr kumimoji="1" lang="en-US" altLang="zh-CN" b="0" i="0" baseline="0" dirty="0" smtClean="0"/>
                      <m:t>have</m:t>
                    </m:r>
                    <m:r>
                      <m:rPr>
                        <m:nor/>
                      </m:rPr>
                      <a:rPr kumimoji="1" lang="en-US" altLang="zh-CN" b="0" i="0" baseline="0" dirty="0" smtClean="0"/>
                      <m:t> </m:t>
                    </m:r>
                    <m:r>
                      <m:rPr>
                        <m:nor/>
                      </m:rPr>
                      <a:rPr kumimoji="1" lang="en-US" altLang="zh-CN" b="0" i="0" baseline="0" dirty="0" smtClean="0"/>
                      <m:t>lots</m:t>
                    </m:r>
                    <m:r>
                      <m:rPr>
                        <m:nor/>
                      </m:rPr>
                      <a:rPr kumimoji="1" lang="en-US" altLang="zh-CN" b="0" i="0" baseline="0" dirty="0" smtClean="0"/>
                      <m:t> </m:t>
                    </m:r>
                    <m:r>
                      <m:rPr>
                        <m:nor/>
                      </m:rPr>
                      <a:rPr kumimoji="1" lang="en-US" altLang="zh-CN" b="0" i="0" baseline="0" dirty="0" smtClean="0"/>
                      <m:t>of</m:t>
                    </m:r>
                    <m:r>
                      <m:rPr>
                        <m:nor/>
                      </m:rPr>
                      <a:rPr kumimoji="1" lang="en-US" altLang="zh-CN" b="0" i="0" baseline="0" dirty="0" smtClean="0"/>
                      <m:t> </m:t>
                    </m:r>
                    <m:r>
                      <m:rPr>
                        <m:nor/>
                      </m:rPr>
                      <a:rPr kumimoji="1" lang="en-US" altLang="zh-CN" b="0" i="0" baseline="0" dirty="0" smtClean="0"/>
                      <m:t>CPUs</m:t>
                    </m:r>
                    <m:r>
                      <m:rPr>
                        <m:nor/>
                      </m:rPr>
                      <a:rPr kumimoji="1" lang="en-US" altLang="zh-CN" b="0" i="0" baseline="0" dirty="0" smtClean="0"/>
                      <m:t> , </m:t>
                    </m:r>
                    <m:r>
                      <m:rPr>
                        <m:nor/>
                      </m:rPr>
                      <a:rPr kumimoji="1" lang="en-US" altLang="zh-CN" b="0" i="0" baseline="0" dirty="0" smtClean="0"/>
                      <m:t>we</m:t>
                    </m:r>
                    <m:r>
                      <m:rPr>
                        <m:nor/>
                      </m:rPr>
                      <a:rPr kumimoji="1" lang="en-US" altLang="zh-CN" b="0" i="0" baseline="0" dirty="0" smtClean="0"/>
                      <m:t> </m:t>
                    </m:r>
                    <m:r>
                      <m:rPr>
                        <m:nor/>
                      </m:rPr>
                      <a:rPr kumimoji="1" lang="en-US" altLang="zh-CN" b="0" i="0" baseline="0" dirty="0" smtClean="0"/>
                      <m:t>can</m:t>
                    </m:r>
                    <m:r>
                      <m:rPr>
                        <m:nor/>
                      </m:rPr>
                      <a:rPr kumimoji="1" lang="en-US" altLang="zh-CN" b="0" i="0" baseline="0" dirty="0" smtClean="0"/>
                      <m:t> </m:t>
                    </m:r>
                    <m:r>
                      <m:rPr>
                        <m:nor/>
                      </m:rPr>
                      <a:rPr kumimoji="1" lang="en-US" altLang="zh-CN" b="0" i="0" baseline="0" dirty="0" smtClean="0"/>
                      <m:t>devide</m:t>
                    </m:r>
                    <m:r>
                      <m:rPr>
                        <m:nor/>
                      </m:rPr>
                      <a:rPr kumimoji="1" lang="en-US" altLang="zh-CN" b="0" i="0" baseline="0" dirty="0" smtClean="0"/>
                      <m:t> </m:t>
                    </m:r>
                    <m:r>
                      <m:rPr>
                        <m:nor/>
                      </m:rPr>
                      <a:rPr kumimoji="1" lang="en-US" altLang="zh-CN" b="0" i="0" baseline="0" dirty="0" smtClean="0"/>
                      <m:t>data</m:t>
                    </m:r>
                    <m:r>
                      <m:rPr>
                        <m:nor/>
                      </m:rPr>
                      <a:rPr kumimoji="1" lang="en-US" altLang="zh-CN" b="0" i="0" baseline="0" dirty="0" smtClean="0"/>
                      <m:t> </m:t>
                    </m:r>
                    <m:r>
                      <m:rPr>
                        <m:nor/>
                      </m:rPr>
                      <a:rPr kumimoji="1" lang="en-US" altLang="zh-CN" b="0" i="0" baseline="0" dirty="0" smtClean="0"/>
                      <m:t>from</m:t>
                    </m:r>
                    <m:r>
                      <m:rPr>
                        <m:nor/>
                      </m:rPr>
                      <a:rPr kumimoji="1" lang="en-US" altLang="zh-CN" b="0" i="0" baseline="0" dirty="0" smtClean="0"/>
                      <m:t> </m:t>
                    </m:r>
                    <m:r>
                      <m:rPr>
                        <m:nor/>
                      </m:rPr>
                      <a:rPr kumimoji="1" lang="en-US" altLang="zh-CN" b="0" i="0" baseline="0" dirty="0" smtClean="0"/>
                      <m:t>time</m:t>
                    </m:r>
                    <m:r>
                      <m:rPr>
                        <m:nor/>
                      </m:rPr>
                      <a:rPr kumimoji="1" lang="en-US" altLang="zh-CN" b="0" i="0" baseline="0" dirty="0" smtClean="0"/>
                      <m:t> </m:t>
                    </m:r>
                    <m:r>
                      <m:rPr>
                        <m:nor/>
                      </m:rPr>
                      <a:rPr kumimoji="1" lang="en-US" altLang="zh-CN" b="0" i="0" baseline="0" dirty="0" smtClean="0"/>
                      <m:t>axis</m:t>
                    </m:r>
                    <m:r>
                      <m:rPr>
                        <m:nor/>
                      </m:rPr>
                      <a:rPr kumimoji="1" lang="en-US" altLang="zh-CN" b="0" i="0" baseline="0" dirty="0" smtClean="0"/>
                      <m:t> </m:t>
                    </m:r>
                    <m:r>
                      <m:rPr>
                        <m:nor/>
                      </m:rPr>
                      <a:rPr kumimoji="1" lang="en-US" altLang="zh-CN" b="0" i="0" baseline="0" dirty="0" smtClean="0"/>
                      <m:t>or</m:t>
                    </m:r>
                    <m:r>
                      <m:rPr>
                        <m:nor/>
                      </m:rPr>
                      <a:rPr kumimoji="1" lang="en-US" altLang="zh-CN" b="0" i="0" baseline="0" dirty="0" smtClean="0"/>
                      <m:t> </m:t>
                    </m:r>
                    <m:r>
                      <m:rPr>
                        <m:nor/>
                      </m:rPr>
                      <a:rPr kumimoji="1" lang="en-US" altLang="zh-CN" b="0" i="0" baseline="0" dirty="0" smtClean="0"/>
                      <m:t>DM</m:t>
                    </m:r>
                    <m:r>
                      <m:rPr>
                        <m:nor/>
                      </m:rPr>
                      <a:rPr kumimoji="1" lang="en-US" altLang="zh-CN" b="0" i="0" baseline="0" dirty="0" smtClean="0"/>
                      <m:t> </m:t>
                    </m:r>
                    <m:r>
                      <m:rPr>
                        <m:nor/>
                      </m:rPr>
                      <a:rPr kumimoji="1" lang="en-US" altLang="zh-CN" b="0" i="0" baseline="0" dirty="0" smtClean="0"/>
                      <m:t>directions</m:t>
                    </m:r>
                    <m:r>
                      <m:rPr>
                        <m:nor/>
                      </m:rPr>
                      <a:rPr kumimoji="1" lang="en-US" altLang="zh-CN" b="0" i="0" baseline="0" dirty="0" smtClean="0"/>
                      <m:t> . </m:t>
                    </m:r>
                    <m:r>
                      <m:rPr>
                        <m:nor/>
                      </m:rPr>
                      <a:rPr kumimoji="1" lang="en-US" altLang="zh-CN" b="0" i="0" baseline="0" dirty="0" smtClean="0"/>
                      <m:t>What</m:t>
                    </m:r>
                    <m:r>
                      <a:rPr kumimoji="1" lang="mr-IN" altLang="zh-CN" b="0" i="1" baseline="0" dirty="0" smtClean="0">
                        <a:latin typeface="Cambria Math" charset="0"/>
                      </a:rPr>
                      <m:t>’</m:t>
                    </m:r>
                    <m:r>
                      <m:rPr>
                        <m:nor/>
                      </m:rPr>
                      <a:rPr kumimoji="1" lang="en-US" altLang="zh-CN" b="0" i="0" baseline="0" dirty="0" smtClean="0"/>
                      <m:t>s</m:t>
                    </m:r>
                    <m:r>
                      <m:rPr>
                        <m:nor/>
                      </m:rPr>
                      <a:rPr kumimoji="1" lang="en-US" altLang="zh-CN" b="0" i="0" baseline="0" dirty="0" smtClean="0"/>
                      <m:t> </m:t>
                    </m:r>
                    <m:r>
                      <m:rPr>
                        <m:nor/>
                      </m:rPr>
                      <a:rPr kumimoji="1" lang="en-US" altLang="zh-CN" b="0" i="0" baseline="0" dirty="0" smtClean="0"/>
                      <m:t>more</m:t>
                    </m:r>
                    <m:r>
                      <m:rPr>
                        <m:nor/>
                      </m:rPr>
                      <a:rPr kumimoji="1" lang="en-US" altLang="zh-CN" b="0" i="0" baseline="0" dirty="0" smtClean="0"/>
                      <m:t> ,</m:t>
                    </m:r>
                    <m:r>
                      <m:rPr>
                        <m:nor/>
                      </m:rPr>
                      <a:rPr kumimoji="1" lang="en-US" altLang="zh-CN" b="0" i="0" baseline="0" dirty="0" smtClean="0"/>
                      <m:t>if</m:t>
                    </m:r>
                    <m:r>
                      <m:rPr>
                        <m:nor/>
                      </m:rPr>
                      <a:rPr kumimoji="1" lang="en-US" altLang="zh-CN" b="0" i="0" baseline="0" dirty="0" smtClean="0"/>
                      <m:t> </m:t>
                    </m:r>
                    <m:r>
                      <m:rPr>
                        <m:nor/>
                      </m:rPr>
                      <a:rPr kumimoji="1" lang="en-US" altLang="zh-CN" b="0" i="0" baseline="0" dirty="0" smtClean="0"/>
                      <m:t>we</m:t>
                    </m:r>
                    <m:r>
                      <m:rPr>
                        <m:nor/>
                      </m:rPr>
                      <a:rPr kumimoji="1" lang="en-US" altLang="zh-CN" b="0" i="0" baseline="0" dirty="0" smtClean="0"/>
                      <m:t> </m:t>
                    </m:r>
                    <m:r>
                      <m:rPr>
                        <m:nor/>
                      </m:rPr>
                      <a:rPr kumimoji="1" lang="en-US" altLang="zh-CN" b="0" i="0" baseline="0" dirty="0" smtClean="0"/>
                      <m:t>using</m:t>
                    </m:r>
                    <m:r>
                      <m:rPr>
                        <m:nor/>
                      </m:rPr>
                      <a:rPr kumimoji="1" lang="en-US" altLang="zh-CN" b="0" i="0" baseline="0" dirty="0" smtClean="0"/>
                      <m:t> </m:t>
                    </m:r>
                    <m:r>
                      <m:rPr>
                        <m:nor/>
                      </m:rPr>
                      <a:rPr kumimoji="1" lang="en-US" altLang="zh-CN" b="0" i="0" baseline="0" dirty="0" smtClean="0"/>
                      <m:t>GPU</m:t>
                    </m:r>
                    <m:r>
                      <m:rPr>
                        <m:nor/>
                      </m:rPr>
                      <a:rPr kumimoji="1" lang="en-US" altLang="zh-CN" b="0" i="0" baseline="0" dirty="0" smtClean="0"/>
                      <m:t> </m:t>
                    </m:r>
                    <m:r>
                      <m:rPr>
                        <m:nor/>
                      </m:rPr>
                      <a:rPr kumimoji="1" lang="en-US" altLang="zh-CN" b="0" i="0" baseline="0" dirty="0" smtClean="0"/>
                      <m:t>units</m:t>
                    </m:r>
                    <m:r>
                      <m:rPr>
                        <m:nor/>
                      </m:rPr>
                      <a:rPr kumimoji="1" lang="en-US" altLang="zh-CN" b="0" i="0" baseline="0" dirty="0" smtClean="0"/>
                      <m:t> </m:t>
                    </m:r>
                    <m:r>
                      <m:rPr>
                        <m:nor/>
                      </m:rPr>
                      <a:rPr kumimoji="1" lang="en-US" altLang="zh-CN" b="0" i="0" baseline="0" dirty="0" smtClean="0"/>
                      <m:t>instead</m:t>
                    </m:r>
                    <m:r>
                      <m:rPr>
                        <m:nor/>
                      </m:rPr>
                      <a:rPr kumimoji="1" lang="en-US" altLang="zh-CN" b="0" i="0" baseline="0" dirty="0" smtClean="0"/>
                      <m:t>, </m:t>
                    </m:r>
                    <m:r>
                      <m:rPr>
                        <m:nor/>
                      </m:rPr>
                      <a:rPr kumimoji="1" lang="en-US" altLang="zh-CN" b="0" i="0" baseline="0" dirty="0" smtClean="0"/>
                      <m:t>the</m:t>
                    </m:r>
                    <m:r>
                      <m:rPr>
                        <m:nor/>
                      </m:rPr>
                      <a:rPr kumimoji="1" lang="en-US" altLang="zh-CN" b="0" i="0" baseline="0" dirty="0" smtClean="0"/>
                      <m:t> </m:t>
                    </m:r>
                    <m:r>
                      <m:rPr>
                        <m:nor/>
                      </m:rPr>
                      <a:rPr kumimoji="1" lang="en-US" altLang="zh-CN" b="0" i="0" baseline="0" dirty="0" smtClean="0"/>
                      <m:t>brute</m:t>
                    </m:r>
                    <m:r>
                      <m:rPr>
                        <m:nor/>
                      </m:rPr>
                      <a:rPr kumimoji="1" lang="en-US" altLang="zh-CN" b="0" i="0" baseline="0" dirty="0" smtClean="0"/>
                      <m:t> </m:t>
                    </m:r>
                    <m:r>
                      <m:rPr>
                        <m:nor/>
                      </m:rPr>
                      <a:rPr kumimoji="1" lang="en-US" altLang="zh-CN" b="0" i="0" baseline="0" dirty="0" smtClean="0"/>
                      <m:t>force</m:t>
                    </m:r>
                    <m:r>
                      <m:rPr>
                        <m:nor/>
                      </m:rPr>
                      <a:rPr kumimoji="1" lang="en-US" altLang="zh-CN" b="0" i="0" baseline="0" dirty="0" smtClean="0"/>
                      <m:t> </m:t>
                    </m:r>
                    <m:r>
                      <m:rPr>
                        <m:nor/>
                      </m:rPr>
                      <a:rPr kumimoji="1" lang="en-US" altLang="zh-CN" b="0" i="0" baseline="0" dirty="0" smtClean="0"/>
                      <m:t>will</m:t>
                    </m:r>
                    <m:r>
                      <m:rPr>
                        <m:nor/>
                      </m:rPr>
                      <a:rPr kumimoji="1" lang="en-US" altLang="zh-CN" b="0" i="0" baseline="0" dirty="0" smtClean="0"/>
                      <m:t> </m:t>
                    </m:r>
                    <m:r>
                      <m:rPr>
                        <m:nor/>
                      </m:rPr>
                      <a:rPr kumimoji="1" lang="en-US" altLang="zh-CN" b="0" i="0" baseline="0" dirty="0" smtClean="0"/>
                      <m:t>give</m:t>
                    </m:r>
                    <m:r>
                      <m:rPr>
                        <m:nor/>
                      </m:rPr>
                      <a:rPr kumimoji="1" lang="en-US" altLang="zh-CN" b="0" i="0" baseline="0" dirty="0" smtClean="0"/>
                      <m:t> </m:t>
                    </m:r>
                    <m:r>
                      <m:rPr>
                        <m:nor/>
                      </m:rPr>
                      <a:rPr kumimoji="1" lang="en-US" altLang="zh-CN" b="0" i="0" baseline="0" dirty="0" smtClean="0"/>
                      <m:t>a</m:t>
                    </m:r>
                    <m:r>
                      <m:rPr>
                        <m:nor/>
                      </m:rPr>
                      <a:rPr kumimoji="1" lang="en-US" altLang="zh-CN" b="0" i="0" baseline="0" dirty="0" smtClean="0"/>
                      <m:t> </m:t>
                    </m:r>
                    <m:r>
                      <m:rPr>
                        <m:nor/>
                      </m:rPr>
                      <a:rPr kumimoji="1" lang="en-US" altLang="zh-CN" b="0" i="0" baseline="0" dirty="0" smtClean="0"/>
                      <m:t>obviously</m:t>
                    </m:r>
                    <m:r>
                      <m:rPr>
                        <m:nor/>
                      </m:rPr>
                      <a:rPr kumimoji="1" lang="en-US" altLang="zh-CN" b="0" i="0" baseline="0" dirty="0" smtClean="0"/>
                      <m:t> </m:t>
                    </m:r>
                    <m:r>
                      <m:rPr>
                        <m:nor/>
                      </m:rPr>
                      <a:rPr kumimoji="1" lang="en-US" altLang="zh-CN" b="0" i="0" baseline="0" dirty="0" smtClean="0"/>
                      <m:t>speed</m:t>
                    </m:r>
                    <m:r>
                      <m:rPr>
                        <m:nor/>
                      </m:rPr>
                      <a:rPr kumimoji="1" lang="en-US" altLang="zh-CN" b="0" i="0" baseline="0" dirty="0" smtClean="0"/>
                      <m:t> </m:t>
                    </m:r>
                    <m:r>
                      <m:rPr>
                        <m:nor/>
                      </m:rPr>
                      <a:rPr kumimoji="1" lang="en-US" altLang="zh-CN" b="0" i="0" baseline="0" dirty="0" smtClean="0"/>
                      <m:t>up</m:t>
                    </m:r>
                    <m:r>
                      <m:rPr>
                        <m:nor/>
                      </m:rPr>
                      <a:rPr kumimoji="1" lang="en-US" altLang="zh-CN" b="0" i="0" baseline="0" dirty="0" smtClean="0"/>
                      <m:t>. </m:t>
                    </m:r>
                    <m:r>
                      <m:rPr>
                        <m:nor/>
                      </m:rPr>
                      <a:rPr kumimoji="1" lang="en-US" altLang="zh-CN" b="0" i="0" baseline="0" dirty="0" smtClean="0"/>
                      <m:t>Actually</m:t>
                    </m:r>
                    <m:r>
                      <m:rPr>
                        <m:nor/>
                      </m:rPr>
                      <a:rPr kumimoji="1" lang="en-US" altLang="zh-CN" b="0" i="0" baseline="0" dirty="0" smtClean="0"/>
                      <m:t> </m:t>
                    </m:r>
                    <m:r>
                      <m:rPr>
                        <m:nor/>
                      </m:rPr>
                      <a:rPr kumimoji="1" lang="en-US" altLang="zh-CN" b="0" i="0" baseline="0" dirty="0" smtClean="0"/>
                      <m:t>that</m:t>
                    </m:r>
                    <m:r>
                      <a:rPr kumimoji="1" lang="en-US" altLang="zh-CN" b="0" i="1" baseline="0" dirty="0" smtClean="0">
                        <a:latin typeface="Cambria Math" charset="0"/>
                      </a:rPr>
                      <m:t>’</m:t>
                    </m:r>
                    <m:r>
                      <a:rPr kumimoji="1" lang="en-US" altLang="zh-CN" b="0" i="1" baseline="0" dirty="0" smtClean="0">
                        <a:latin typeface="Cambria Math" charset="0"/>
                      </a:rPr>
                      <m:t>𝑠</m:t>
                    </m:r>
                    <m:r>
                      <m:rPr>
                        <m:nor/>
                      </m:rPr>
                      <a:rPr kumimoji="1" lang="en-US" altLang="zh-CN" b="0" i="0" baseline="0" dirty="0" smtClean="0"/>
                      <m:t> </m:t>
                    </m:r>
                    <m:r>
                      <m:rPr>
                        <m:nor/>
                      </m:rPr>
                      <a:rPr kumimoji="1" lang="en-US" altLang="zh-CN" b="0" i="0" baseline="0" dirty="0" smtClean="0"/>
                      <m:t>what</m:t>
                    </m:r>
                    <m:r>
                      <m:rPr>
                        <m:nor/>
                      </m:rPr>
                      <a:rPr kumimoji="1" lang="en-US" altLang="zh-CN" b="0" i="0" baseline="0" dirty="0" smtClean="0"/>
                      <m:t> </m:t>
                    </m:r>
                    <m:r>
                      <m:rPr>
                        <m:nor/>
                      </m:rPr>
                      <a:rPr kumimoji="1" lang="en-US" altLang="zh-CN" b="0" i="0" baseline="0" dirty="0" smtClean="0"/>
                      <m:t>Heimdall</m:t>
                    </m:r>
                    <m:r>
                      <m:rPr>
                        <m:nor/>
                      </m:rPr>
                      <a:rPr kumimoji="1" lang="en-US" altLang="zh-CN" b="0" i="0" baseline="0" dirty="0" smtClean="0"/>
                      <m:t> </m:t>
                    </m:r>
                    <m:r>
                      <m:rPr>
                        <m:nor/>
                      </m:rPr>
                      <a:rPr kumimoji="1" lang="en-US" altLang="zh-CN" b="0" i="0" baseline="0" dirty="0" smtClean="0"/>
                      <m:t>does</m:t>
                    </m:r>
                    <m:r>
                      <m:rPr>
                        <m:nor/>
                      </m:rPr>
                      <a:rPr kumimoji="1" lang="en-US" altLang="zh-CN" b="0" i="0" baseline="0" dirty="0" smtClean="0"/>
                      <m:t> </m:t>
                    </m:r>
                    <m:r>
                      <m:rPr>
                        <m:nor/>
                      </m:rPr>
                      <a:rPr kumimoji="1" lang="en-US" altLang="zh-CN" b="0" i="0" baseline="0" dirty="0" smtClean="0"/>
                      <m:t>at</m:t>
                    </m:r>
                    <m:r>
                      <m:rPr>
                        <m:nor/>
                      </m:rPr>
                      <a:rPr kumimoji="1" lang="en-US" altLang="zh-CN" b="0" i="0" baseline="0" dirty="0" smtClean="0"/>
                      <m:t> </m:t>
                    </m:r>
                    <m:r>
                      <m:rPr>
                        <m:nor/>
                      </m:rPr>
                      <a:rPr kumimoji="1" lang="en-US" altLang="zh-CN" b="0" i="0" baseline="0" dirty="0" smtClean="0"/>
                      <m:t>present</m:t>
                    </m:r>
                    <m:r>
                      <m:rPr>
                        <m:nor/>
                      </m:rPr>
                      <a:rPr kumimoji="1" lang="en-US" altLang="zh-CN" b="0" i="0" baseline="0" dirty="0" smtClean="0"/>
                      <m:t>. </m:t>
                    </m:r>
                    <m:r>
                      <m:rPr>
                        <m:nor/>
                      </m:rPr>
                      <a:rPr kumimoji="1" lang="en-US" altLang="zh-CN" b="0" i="0" baseline="0" dirty="0" smtClean="0"/>
                      <m:t>Heimdall</m:t>
                    </m:r>
                    <m:r>
                      <m:rPr>
                        <m:nor/>
                      </m:rPr>
                      <a:rPr kumimoji="1" lang="en-US" altLang="zh-CN" b="0" i="0" baseline="0" dirty="0" smtClean="0"/>
                      <m:t> </m:t>
                    </m:r>
                    <m:r>
                      <m:rPr>
                        <m:nor/>
                      </m:rPr>
                      <a:rPr kumimoji="1" lang="en-US" altLang="zh-CN" b="0" i="0" baseline="0" dirty="0" smtClean="0"/>
                      <m:t>is</m:t>
                    </m:r>
                    <m:r>
                      <m:rPr>
                        <m:nor/>
                      </m:rPr>
                      <a:rPr kumimoji="1" lang="en-US" altLang="zh-CN" b="0" i="0" baseline="0" dirty="0" smtClean="0"/>
                      <m:t> </m:t>
                    </m:r>
                    <m:r>
                      <m:rPr>
                        <m:nor/>
                      </m:rPr>
                      <a:rPr kumimoji="1" lang="en-US" altLang="zh-CN" b="0" i="0" baseline="0" dirty="0" smtClean="0"/>
                      <m:t>a</m:t>
                    </m:r>
                    <m:r>
                      <m:rPr>
                        <m:nor/>
                      </m:rPr>
                      <a:rPr kumimoji="1" lang="en-US" altLang="zh-CN" b="0" i="0" baseline="0" dirty="0" smtClean="0"/>
                      <m:t> </m:t>
                    </m:r>
                    <m:r>
                      <m:rPr>
                        <m:nor/>
                      </m:rPr>
                      <a:rPr kumimoji="1" lang="en-US" altLang="zh-CN" b="0" i="0" baseline="0" dirty="0" smtClean="0"/>
                      <m:t>well</m:t>
                    </m:r>
                    <m:r>
                      <m:rPr>
                        <m:nor/>
                      </m:rPr>
                      <a:rPr kumimoji="1" lang="en-US" altLang="zh-CN" b="0" i="0" baseline="0" dirty="0" smtClean="0"/>
                      <m:t>−</m:t>
                    </m:r>
                    <m:r>
                      <m:rPr>
                        <m:nor/>
                      </m:rPr>
                      <a:rPr kumimoji="1" lang="en-US" altLang="zh-CN" b="0" i="0" baseline="0" dirty="0" smtClean="0"/>
                      <m:t>developed</m:t>
                    </m:r>
                    <m:r>
                      <m:rPr>
                        <m:nor/>
                      </m:rPr>
                      <a:rPr kumimoji="1" lang="en-US" altLang="zh-CN" b="0" i="0" baseline="0" dirty="0" smtClean="0"/>
                      <m:t> </m:t>
                    </m:r>
                    <m:r>
                      <m:rPr>
                        <m:nor/>
                      </m:rPr>
                      <a:rPr kumimoji="1" lang="en-US" altLang="zh-CN" b="0" i="0" baseline="0" dirty="0" smtClean="0"/>
                      <m:t>software</m:t>
                    </m:r>
                    <m:r>
                      <m:rPr>
                        <m:nor/>
                      </m:rPr>
                      <a:rPr kumimoji="1" lang="en-US" altLang="zh-CN" b="0" i="0" baseline="0" dirty="0" smtClean="0"/>
                      <m:t> </m:t>
                    </m:r>
                    <m:r>
                      <m:rPr>
                        <m:nor/>
                      </m:rPr>
                      <a:rPr kumimoji="1" lang="en-US" altLang="zh-CN" b="0" i="0" baseline="0" dirty="0" smtClean="0"/>
                      <m:t>to</m:t>
                    </m:r>
                    <m:r>
                      <m:rPr>
                        <m:nor/>
                      </m:rPr>
                      <a:rPr kumimoji="1" lang="en-US" altLang="zh-CN" b="0" i="0" baseline="0" dirty="0" smtClean="0"/>
                      <m:t> </m:t>
                    </m:r>
                    <m:r>
                      <m:rPr>
                        <m:nor/>
                      </m:rPr>
                      <a:rPr kumimoji="1" lang="en-US" altLang="zh-CN" b="0" i="0" baseline="0" dirty="0" smtClean="0"/>
                      <m:t>FRB</m:t>
                    </m:r>
                    <m:r>
                      <m:rPr>
                        <m:nor/>
                      </m:rPr>
                      <a:rPr kumimoji="1" lang="en-US" altLang="zh-CN" b="0" i="0" baseline="0" dirty="0" smtClean="0"/>
                      <m:t> </m:t>
                    </m:r>
                    <m:r>
                      <m:rPr>
                        <m:nor/>
                      </m:rPr>
                      <a:rPr kumimoji="1" lang="en-US" altLang="zh-CN" b="0" i="0" baseline="0" dirty="0" smtClean="0"/>
                      <m:t>search</m:t>
                    </m:r>
                    <m:r>
                      <m:rPr>
                        <m:nor/>
                      </m:rPr>
                      <a:rPr kumimoji="1" lang="en-US" altLang="zh-CN" b="0" i="0" baseline="0" dirty="0" smtClean="0"/>
                      <m:t>.</m:t>
                    </m:r>
                  </m:oMath>
                </a14:m>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a:t>
                </a:r>
                <a:r>
                  <a:rPr lang="en-US" altLang="zh-CN" baseline="0" dirty="0" smtClean="0"/>
                  <a:t> 1974</a:t>
                </a:r>
                <a:r>
                  <a:rPr lang="en-US" altLang="zh-CN" dirty="0" smtClean="0"/>
                  <a:t>, </a:t>
                </a:r>
                <a14:m>
                  <m:oMath xmlns:m="http://schemas.openxmlformats.org/officeDocument/2006/math">
                    <m:r>
                      <m:rPr>
                        <m:nor/>
                      </m:rPr>
                      <a:rPr lang="en-US" altLang="zh-CN" dirty="0" smtClean="0"/>
                      <m:t>Taylor</m:t>
                    </m:r>
                    <m:r>
                      <m:rPr>
                        <m:nor/>
                      </m:rPr>
                      <a:rPr lang="en-US" altLang="zh-CN" dirty="0" smtClean="0"/>
                      <m:t> </m:t>
                    </m:r>
                    <m:r>
                      <m:rPr>
                        <m:nor/>
                      </m:rPr>
                      <a:rPr lang="en-US" altLang="zh-CN" b="0" i="0" dirty="0" smtClean="0"/>
                      <m:t>developed</m:t>
                    </m:r>
                    <m:r>
                      <m:rPr>
                        <m:nor/>
                      </m:rPr>
                      <a:rPr lang="en-US" altLang="zh-CN" b="0" i="0" dirty="0" smtClean="0"/>
                      <m:t> </m:t>
                    </m:r>
                    <m:r>
                      <m:rPr>
                        <m:nor/>
                      </m:rPr>
                      <a:rPr lang="en-US" altLang="zh-CN" b="0" i="0" dirty="0" smtClean="0"/>
                      <m:t>an</m:t>
                    </m:r>
                    <m:r>
                      <m:rPr>
                        <m:nor/>
                      </m:rPr>
                      <a:rPr lang="en-US" altLang="zh-CN" b="0" i="0" dirty="0" smtClean="0"/>
                      <m:t> </m:t>
                    </m:r>
                    <m:r>
                      <m:rPr>
                        <m:nor/>
                      </m:rPr>
                      <a:rPr lang="en-US" altLang="zh-CN" b="0" i="0" dirty="0" smtClean="0"/>
                      <m:t>algorithm</m:t>
                    </m:r>
                    <m:r>
                      <m:rPr>
                        <m:nor/>
                      </m:rPr>
                      <a:rPr lang="en-US" altLang="zh-CN" b="0" i="0" dirty="0" smtClean="0"/>
                      <m:t> </m:t>
                    </m:r>
                    <m:r>
                      <m:rPr>
                        <m:nor/>
                      </m:rPr>
                      <a:rPr lang="en-US" altLang="zh-CN" b="0" i="0" dirty="0" smtClean="0"/>
                      <m:t>called</m:t>
                    </m:r>
                    <m:r>
                      <m:rPr>
                        <m:nor/>
                      </m:rPr>
                      <a:rPr lang="en-US" altLang="zh-CN" b="0" i="0" dirty="0" smtClean="0"/>
                      <m:t> </m:t>
                    </m:r>
                    <m:r>
                      <m:rPr>
                        <m:nor/>
                      </m:rPr>
                      <a:rPr lang="en-US" altLang="zh-CN" b="0" i="0" dirty="0" smtClean="0"/>
                      <m:t>Tree</m:t>
                    </m:r>
                    <m:r>
                      <m:rPr>
                        <m:nor/>
                      </m:rPr>
                      <a:rPr lang="en-US" altLang="zh-CN" b="0" i="0" dirty="0" smtClean="0"/>
                      <m:t> </m:t>
                    </m:r>
                    <m:r>
                      <m:rPr>
                        <m:nor/>
                      </m:rPr>
                      <a:rPr lang="en-US" altLang="zh-CN" b="0" i="0" dirty="0" smtClean="0"/>
                      <m:t>Algorithm</m:t>
                    </m:r>
                    <m:r>
                      <m:rPr>
                        <m:nor/>
                      </m:rPr>
                      <a:rPr lang="en-US" altLang="zh-CN" dirty="0" smtClean="0"/>
                      <m:t>(</m:t>
                    </m:r>
                    <m:r>
                      <m:rPr>
                        <m:nor/>
                      </m:rPr>
                      <a:rPr lang="en-US" altLang="zh-CN" dirty="0" smtClean="0"/>
                      <m:t>Taylor</m:t>
                    </m:r>
                    <m:r>
                      <m:rPr>
                        <m:nor/>
                      </m:rPr>
                      <a:rPr lang="en-US" altLang="zh-CN" dirty="0" smtClean="0"/>
                      <m:t>, </m:t>
                    </m:r>
                    <m:r>
                      <m:rPr>
                        <m:nor/>
                      </m:rPr>
                      <a:rPr lang="en-US" altLang="zh-CN" dirty="0" smtClean="0"/>
                      <m:t>J</m:t>
                    </m:r>
                    <m:r>
                      <m:rPr>
                        <m:nor/>
                      </m:rPr>
                      <a:rPr lang="en-US" altLang="zh-CN" dirty="0" smtClean="0"/>
                      <m:t>. </m:t>
                    </m:r>
                    <m:r>
                      <m:rPr>
                        <m:nor/>
                      </m:rPr>
                      <a:rPr lang="en-US" altLang="zh-CN" dirty="0" smtClean="0"/>
                      <m:t>H</m:t>
                    </m:r>
                    <m:r>
                      <m:rPr>
                        <m:nor/>
                      </m:rPr>
                      <a:rPr lang="en-US" altLang="zh-CN" dirty="0" smtClean="0"/>
                      <m:t>. 1974, </m:t>
                    </m:r>
                    <m:r>
                      <m:rPr>
                        <m:nor/>
                      </m:rPr>
                      <a:rPr lang="en-US" altLang="zh-CN" dirty="0" smtClean="0"/>
                      <m:t>A</m:t>
                    </m:r>
                    <m:r>
                      <m:rPr>
                        <m:nor/>
                      </m:rPr>
                      <a:rPr lang="en-US" altLang="zh-CN" dirty="0" smtClean="0"/>
                      <m:t>&amp;</m:t>
                    </m:r>
                    <m:r>
                      <m:rPr>
                        <m:nor/>
                      </m:rPr>
                      <a:rPr lang="en-US" altLang="zh-CN" dirty="0" smtClean="0"/>
                      <m:t>AS</m:t>
                    </m:r>
                    <m:r>
                      <m:rPr>
                        <m:nor/>
                      </m:rPr>
                      <a:rPr lang="en-US" altLang="zh-CN" dirty="0" smtClean="0"/>
                      <m:t>, 15, 367), </m:t>
                    </m:r>
                    <m:r>
                      <m:rPr>
                        <m:nor/>
                      </m:rPr>
                      <a:rPr lang="en-US" altLang="zh-CN" b="0" i="0" dirty="0" smtClean="0"/>
                      <m:t>which</m:t>
                    </m:r>
                    <m:r>
                      <m:rPr>
                        <m:nor/>
                      </m:rPr>
                      <a:rPr lang="en-US" altLang="zh-CN" b="0" i="0" dirty="0" smtClean="0"/>
                      <m:t> </m:t>
                    </m:r>
                    <m:r>
                      <m:rPr>
                        <m:nor/>
                      </m:rPr>
                      <a:rPr lang="en-US" altLang="zh-CN" b="0" i="0" dirty="0" smtClean="0"/>
                      <m:t>chould</m:t>
                    </m:r>
                    <m:r>
                      <m:rPr>
                        <m:nor/>
                      </m:rPr>
                      <a:rPr lang="en-US" altLang="zh-CN" b="0" i="0" dirty="0" smtClean="0"/>
                      <m:t> </m:t>
                    </m:r>
                    <m:r>
                      <m:rPr>
                        <m:nor/>
                      </m:rPr>
                      <a:rPr lang="en-US" altLang="zh-CN" b="0" i="0" dirty="0" smtClean="0"/>
                      <m:t>reduce</m:t>
                    </m:r>
                    <m:r>
                      <m:rPr>
                        <m:nor/>
                      </m:rPr>
                      <a:rPr lang="en-US" altLang="zh-CN" baseline="0" dirty="0" smtClean="0"/>
                      <m:t> </m:t>
                    </m:r>
                    <m:r>
                      <m:rPr>
                        <m:nor/>
                      </m:rPr>
                      <a:rPr lang="en-US" altLang="zh-CN" baseline="0" dirty="0" smtClean="0"/>
                      <m:t>the</m:t>
                    </m:r>
                    <m:r>
                      <m:rPr>
                        <m:nor/>
                      </m:rPr>
                      <a:rPr lang="en-US" altLang="zh-CN" baseline="0" dirty="0" smtClean="0"/>
                      <m:t> </m:t>
                    </m:r>
                    <m:r>
                      <m:rPr>
                        <m:nor/>
                      </m:rPr>
                      <a:rPr lang="en-US" altLang="zh-CN" baseline="0" dirty="0" smtClean="0"/>
                      <m:t>compute</m:t>
                    </m:r>
                    <m:r>
                      <m:rPr>
                        <m:nor/>
                      </m:rPr>
                      <a:rPr lang="en-US" altLang="zh-CN" baseline="0" dirty="0" smtClean="0"/>
                      <m:t> </m:t>
                    </m:r>
                    <m:r>
                      <m:rPr>
                        <m:nor/>
                      </m:rPr>
                      <a:rPr lang="en-US" altLang="zh-CN" baseline="0" dirty="0" smtClean="0"/>
                      <m:t>complexity</m:t>
                    </m:r>
                    <m:r>
                      <m:rPr>
                        <m:nor/>
                      </m:rPr>
                      <a:rPr lang="en-US" altLang="zh-CN" baseline="0" dirty="0" smtClean="0"/>
                      <m:t> </m:t>
                    </m:r>
                    <m:r>
                      <m:rPr>
                        <m:nor/>
                      </m:rPr>
                      <a:rPr lang="en-US" altLang="zh-CN" baseline="0" dirty="0" smtClean="0"/>
                      <m:t>to</m:t>
                    </m:r>
                    <m:r>
                      <m:rPr>
                        <m:nor/>
                      </m:rPr>
                      <a:rPr lang="en-US" altLang="zh-CN" baseline="0" dirty="0" smtClean="0"/>
                      <m:t> </m:t>
                    </m:r>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m:t>
                        </m:r>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a14:m>
                <a:r>
                  <a:rPr kumimoji="1" lang="en-US" altLang="zh-CN" dirty="0" smtClean="0"/>
                  <a:t>.</a:t>
                </a:r>
                <a:r>
                  <a:rPr kumimoji="1" lang="en-US" altLang="zh-CN" dirty="0"/>
                  <a:t>H</a:t>
                </a:r>
                <a:r>
                  <a:rPr kumimoji="1" lang="en-US" altLang="zh-CN" dirty="0" smtClean="0"/>
                  <a:t>e</a:t>
                </a:r>
                <a:r>
                  <a:rPr kumimoji="1" lang="en-US" altLang="zh-CN" baseline="0" dirty="0" smtClean="0"/>
                  <a:t> </a:t>
                </a:r>
                <a14:m>
                  <m:oMath xmlns:m="http://schemas.openxmlformats.org/officeDocument/2006/math">
                    <m:r>
                      <m:rPr>
                        <m:nor/>
                      </m:rPr>
                      <a:rPr lang="en-US" altLang="zh-CN" dirty="0" smtClean="0"/>
                      <m:t>find</m:t>
                    </m:r>
                    <m:r>
                      <m:rPr>
                        <m:nor/>
                      </m:rPr>
                      <a:rPr lang="en-US" altLang="zh-CN" dirty="0" smtClean="0"/>
                      <m:t> </m:t>
                    </m:r>
                    <m:r>
                      <m:rPr>
                        <m:nor/>
                      </m:rPr>
                      <a:rPr lang="en-US" altLang="zh-CN" dirty="0" smtClean="0"/>
                      <m:t>there</m:t>
                    </m:r>
                    <m:r>
                      <m:rPr>
                        <m:nor/>
                      </m:rPr>
                      <a:rPr lang="en-US" altLang="zh-CN" dirty="0" smtClean="0"/>
                      <m:t> </m:t>
                    </m:r>
                    <m:r>
                      <m:rPr>
                        <m:nor/>
                      </m:rPr>
                      <a:rPr lang="en-US" altLang="zh-CN" dirty="0" smtClean="0"/>
                      <m:t>are</m:t>
                    </m:r>
                    <m:r>
                      <m:rPr>
                        <m:nor/>
                      </m:rPr>
                      <a:rPr lang="en-US" altLang="zh-CN" dirty="0" smtClean="0"/>
                      <m:t> </m:t>
                    </m:r>
                    <m:r>
                      <m:rPr>
                        <m:nor/>
                      </m:rPr>
                      <a:rPr lang="en-US" altLang="zh-CN" dirty="0" smtClean="0"/>
                      <m:t>a</m:t>
                    </m:r>
                    <m:r>
                      <m:rPr>
                        <m:nor/>
                      </m:rPr>
                      <a:rPr lang="en-US" altLang="zh-CN" dirty="0" smtClean="0"/>
                      <m:t> </m:t>
                    </m:r>
                    <m:r>
                      <m:rPr>
                        <m:nor/>
                      </m:rPr>
                      <a:rPr lang="en-US" altLang="zh-CN" dirty="0" smtClean="0"/>
                      <m:t>lot</m:t>
                    </m:r>
                    <m:r>
                      <m:rPr>
                        <m:nor/>
                      </m:rPr>
                      <a:rPr lang="en-US" altLang="zh-CN" dirty="0" smtClean="0"/>
                      <m:t> </m:t>
                    </m:r>
                    <m:r>
                      <m:rPr>
                        <m:nor/>
                      </m:rPr>
                      <a:rPr lang="en-US" altLang="zh-CN" dirty="0" smtClean="0"/>
                      <m:t>of</m:t>
                    </m:r>
                    <m:r>
                      <m:rPr>
                        <m:nor/>
                      </m:rPr>
                      <a:rPr lang="en-US" altLang="zh-CN" dirty="0" smtClean="0"/>
                      <m:t> </m:t>
                    </m:r>
                    <m:r>
                      <m:rPr>
                        <m:nor/>
                      </m:rPr>
                      <a:rPr lang="en-US" altLang="zh-CN" dirty="0" smtClean="0"/>
                      <m:t>re</m:t>
                    </m:r>
                    <m:r>
                      <m:rPr>
                        <m:nor/>
                      </m:rPr>
                      <a:rPr lang="en-US" altLang="zh-CN" dirty="0" smtClean="0"/>
                      <m:t>−</m:t>
                    </m:r>
                    <m:r>
                      <m:rPr>
                        <m:nor/>
                      </m:rPr>
                      <a:rPr lang="en-US" altLang="zh-CN" dirty="0" smtClean="0"/>
                      <m:t>used</m:t>
                    </m:r>
                    <m:r>
                      <m:rPr>
                        <m:nor/>
                      </m:rPr>
                      <a:rPr lang="en-US" altLang="zh-CN" dirty="0" smtClean="0"/>
                      <m:t> </m:t>
                    </m:r>
                    <m:r>
                      <m:rPr>
                        <m:nor/>
                      </m:rPr>
                      <a:rPr lang="en-US" altLang="zh-CN" dirty="0" smtClean="0"/>
                      <m:t>source</m:t>
                    </m:r>
                    <m:r>
                      <m:rPr>
                        <m:nor/>
                      </m:rPr>
                      <a:rPr lang="en-US" altLang="zh-CN" dirty="0" smtClean="0"/>
                      <m:t> </m:t>
                    </m:r>
                    <m:r>
                      <m:rPr>
                        <m:nor/>
                      </m:rPr>
                      <a:rPr lang="en-US" altLang="zh-CN" dirty="0" smtClean="0"/>
                      <m:t>available</m:t>
                    </m:r>
                    <m:r>
                      <m:rPr>
                        <m:nor/>
                      </m:rPr>
                      <a:rPr lang="en-US" altLang="zh-CN" dirty="0" smtClean="0"/>
                      <m:t> </m:t>
                    </m:r>
                    <m:r>
                      <m:rPr>
                        <m:nor/>
                      </m:rPr>
                      <a:rPr lang="en-US" altLang="zh-CN" dirty="0" smtClean="0"/>
                      <m:t>when</m:t>
                    </m:r>
                    <m:r>
                      <m:rPr>
                        <m:nor/>
                      </m:rPr>
                      <a:rPr lang="en-US" altLang="zh-CN" dirty="0" smtClean="0"/>
                      <m:t> </m:t>
                    </m:r>
                    <m:r>
                      <m:rPr>
                        <m:nor/>
                      </m:rPr>
                      <a:rPr lang="en-US" altLang="zh-CN" dirty="0" smtClean="0"/>
                      <m:t>doing</m:t>
                    </m:r>
                    <m:r>
                      <m:rPr>
                        <m:nor/>
                      </m:rPr>
                      <a:rPr lang="en-US" altLang="zh-CN" dirty="0" smtClean="0"/>
                      <m:t> </m:t>
                    </m:r>
                    <m:r>
                      <m:rPr>
                        <m:nor/>
                      </m:rPr>
                      <a:rPr lang="en-US" altLang="zh-CN" dirty="0" smtClean="0"/>
                      <m:t>time</m:t>
                    </m:r>
                    <m:r>
                      <m:rPr>
                        <m:nor/>
                      </m:rPr>
                      <a:rPr lang="en-US" altLang="zh-CN" dirty="0" smtClean="0"/>
                      <m:t> </m:t>
                    </m:r>
                    <m:r>
                      <m:rPr>
                        <m:nor/>
                      </m:rPr>
                      <a:rPr lang="en-US" altLang="zh-CN" dirty="0" smtClean="0"/>
                      <m:t>shift</m:t>
                    </m:r>
                    <m:r>
                      <m:rPr>
                        <m:nor/>
                      </m:rPr>
                      <a:rPr lang="en-US" altLang="zh-CN" dirty="0" smtClean="0"/>
                      <m:t> </m:t>
                    </m:r>
                    <m:r>
                      <m:rPr>
                        <m:nor/>
                      </m:rPr>
                      <a:rPr lang="en-US" altLang="zh-CN" dirty="0" smtClean="0"/>
                      <m:t>de</m:t>
                    </m:r>
                    <m:r>
                      <m:rPr>
                        <m:nor/>
                      </m:rPr>
                      <a:rPr lang="en-US" altLang="zh-CN" dirty="0" smtClean="0"/>
                      <m:t>−</m:t>
                    </m:r>
                    <m:r>
                      <m:rPr>
                        <m:nor/>
                      </m:rPr>
                      <a:rPr lang="en-US" altLang="zh-CN" dirty="0" smtClean="0"/>
                      <m:t>dispersion</m:t>
                    </m:r>
                    <m:r>
                      <m:rPr>
                        <m:nor/>
                      </m:rPr>
                      <a:rPr lang="en-US" altLang="zh-CN" b="0" i="0" dirty="0" smtClean="0"/>
                      <m:t>.</m:t>
                    </m:r>
                  </m:oMath>
                </a14:m>
                <a:r>
                  <a:rPr lang="en-US" altLang="zh-CN" dirty="0" smtClean="0"/>
                  <a:t> </a:t>
                </a:r>
                <a14:m>
                  <m:oMath xmlns:m="http://schemas.openxmlformats.org/officeDocument/2006/math">
                    <m:r>
                      <m:rPr>
                        <m:nor/>
                      </m:rPr>
                      <a:rPr lang="en-US" altLang="zh-CN" dirty="0" smtClean="0"/>
                      <m:t>If</m:t>
                    </m:r>
                    <m:r>
                      <m:rPr>
                        <m:nor/>
                      </m:rPr>
                      <a:rPr lang="en-US" altLang="zh-CN" dirty="0" smtClean="0"/>
                      <m:t> </m:t>
                    </m:r>
                    <m:r>
                      <m:rPr>
                        <m:nor/>
                      </m:rPr>
                      <a:rPr lang="en-US" altLang="zh-CN" dirty="0" smtClean="0"/>
                      <m:t>we</m:t>
                    </m:r>
                    <m:r>
                      <m:rPr>
                        <m:nor/>
                      </m:rPr>
                      <a:rPr lang="en-US" altLang="zh-CN" dirty="0" smtClean="0"/>
                      <m:t> </m:t>
                    </m:r>
                    <m:r>
                      <m:rPr>
                        <m:nor/>
                      </m:rPr>
                      <a:rPr lang="en-US" altLang="zh-CN" dirty="0" smtClean="0"/>
                      <m:t>re</m:t>
                    </m:r>
                    <m:r>
                      <m:rPr>
                        <m:nor/>
                      </m:rPr>
                      <a:rPr lang="en-US" altLang="zh-CN" dirty="0" smtClean="0"/>
                      <m:t>−</m:t>
                    </m:r>
                    <m:r>
                      <m:rPr>
                        <m:nor/>
                      </m:rPr>
                      <a:rPr lang="en-US" altLang="zh-CN" dirty="0" smtClean="0"/>
                      <m:t>use</m:t>
                    </m:r>
                    <m:r>
                      <m:rPr>
                        <m:nor/>
                      </m:rPr>
                      <a:rPr lang="en-US" altLang="zh-CN" dirty="0" smtClean="0"/>
                      <m:t> </m:t>
                    </m:r>
                    <m:r>
                      <m:rPr>
                        <m:nor/>
                      </m:rPr>
                      <a:rPr lang="en-US" altLang="zh-CN" dirty="0" smtClean="0"/>
                      <m:t>the</m:t>
                    </m:r>
                    <m:r>
                      <m:rPr>
                        <m:nor/>
                      </m:rPr>
                      <a:rPr lang="en-US" altLang="zh-CN" dirty="0" smtClean="0"/>
                      <m:t> </m:t>
                    </m:r>
                    <m:r>
                      <m:rPr>
                        <m:nor/>
                      </m:rPr>
                      <a:rPr lang="en-US" altLang="zh-CN" dirty="0" smtClean="0"/>
                      <m:t>summation</m:t>
                    </m:r>
                    <m:r>
                      <m:rPr>
                        <m:nor/>
                      </m:rPr>
                      <a:rPr lang="en-US" altLang="zh-CN" dirty="0" smtClean="0"/>
                      <m:t> </m:t>
                    </m:r>
                    <m:r>
                      <m:rPr>
                        <m:nor/>
                      </m:rPr>
                      <a:rPr lang="en-US" altLang="zh-CN" dirty="0" smtClean="0"/>
                      <m:t>of</m:t>
                    </m:r>
                    <m:r>
                      <m:rPr>
                        <m:nor/>
                      </m:rPr>
                      <a:rPr lang="en-US" altLang="zh-CN" dirty="0" smtClean="0"/>
                      <m:t> </m:t>
                    </m:r>
                    <m:r>
                      <m:rPr>
                        <m:nor/>
                      </m:rPr>
                      <a:rPr lang="en-US" altLang="zh-CN" dirty="0" smtClean="0"/>
                      <m:t>former</m:t>
                    </m:r>
                    <m:r>
                      <m:rPr>
                        <m:nor/>
                      </m:rPr>
                      <a:rPr lang="en-US" altLang="zh-CN" dirty="0" smtClean="0"/>
                      <m:t> </m:t>
                    </m:r>
                    <m:r>
                      <m:rPr>
                        <m:nor/>
                      </m:rPr>
                      <a:rPr lang="en-US" altLang="zh-CN" dirty="0" smtClean="0"/>
                      <m:t>elements</m:t>
                    </m:r>
                    <m:r>
                      <m:rPr>
                        <m:nor/>
                      </m:rPr>
                      <a:rPr lang="en-US" altLang="zh-CN" dirty="0" smtClean="0"/>
                      <m:t> , </m:t>
                    </m:r>
                    <m:r>
                      <m:rPr>
                        <m:nor/>
                      </m:rPr>
                      <a:rPr lang="en-US" altLang="zh-CN" dirty="0" smtClean="0"/>
                      <m:t>the</m:t>
                    </m:r>
                    <m:r>
                      <m:rPr>
                        <m:nor/>
                      </m:rPr>
                      <a:rPr lang="en-US" altLang="zh-CN" dirty="0" smtClean="0"/>
                      <m:t> </m:t>
                    </m:r>
                    <m:r>
                      <m:rPr>
                        <m:nor/>
                      </m:rPr>
                      <a:rPr lang="en-US" altLang="zh-CN" dirty="0" smtClean="0"/>
                      <m:t>compute</m:t>
                    </m:r>
                    <m:r>
                      <m:rPr>
                        <m:nor/>
                      </m:rPr>
                      <a:rPr lang="en-US" altLang="zh-CN" dirty="0" smtClean="0"/>
                      <m:t> </m:t>
                    </m:r>
                    <m:r>
                      <m:rPr>
                        <m:nor/>
                      </m:rPr>
                      <a:rPr lang="en-US" altLang="zh-CN" dirty="0" smtClean="0"/>
                      <m:t>intensity</m:t>
                    </m:r>
                    <m:r>
                      <m:rPr>
                        <m:nor/>
                      </m:rPr>
                      <a:rPr lang="en-US" altLang="zh-CN" dirty="0" smtClean="0"/>
                      <m:t> </m:t>
                    </m:r>
                    <m:r>
                      <m:rPr>
                        <m:nor/>
                      </m:rPr>
                      <a:rPr lang="en-US" altLang="zh-CN" dirty="0" smtClean="0"/>
                      <m:t>will</m:t>
                    </m:r>
                    <m:r>
                      <m:rPr>
                        <m:nor/>
                      </m:rPr>
                      <a:rPr lang="en-US" altLang="zh-CN" dirty="0" smtClean="0"/>
                      <m:t> </m:t>
                    </m:r>
                    <m:r>
                      <m:rPr>
                        <m:nor/>
                      </m:rPr>
                      <a:rPr lang="en-US" altLang="zh-CN" dirty="0" smtClean="0"/>
                      <m:t>decrease</m:t>
                    </m:r>
                    <m:r>
                      <m:rPr>
                        <m:nor/>
                      </m:rPr>
                      <a:rPr lang="en-US" altLang="zh-CN" dirty="0" smtClean="0"/>
                      <m:t> </m:t>
                    </m:r>
                    <m:r>
                      <m:rPr>
                        <m:nor/>
                      </m:rPr>
                      <a:rPr lang="en-US" altLang="zh-CN" dirty="0" smtClean="0"/>
                      <m:t>a</m:t>
                    </m:r>
                    <m:r>
                      <m:rPr>
                        <m:nor/>
                      </m:rPr>
                      <a:rPr lang="en-US" altLang="zh-CN" dirty="0" smtClean="0"/>
                      <m:t> </m:t>
                    </m:r>
                    <m:r>
                      <m:rPr>
                        <m:nor/>
                      </m:rPr>
                      <a:rPr lang="en-US" altLang="zh-CN" dirty="0" smtClean="0"/>
                      <m:t>lot</m:t>
                    </m:r>
                  </m:oMath>
                </a14:m>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Our group also try to using Image process method to search FRB, Someone is using Radon transform to search curve directly from </a:t>
                </a:r>
                <a:r>
                  <a:rPr lang="en-US" altLang="zh-CN" baseline="0" dirty="0" err="1" smtClean="0"/>
                  <a:t>freuquency</a:t>
                </a:r>
                <a:r>
                  <a:rPr lang="en-US" altLang="zh-CN" baseline="0" dirty="0" smtClean="0"/>
                  <a:t>-time map. Some is trying to find a signal after some fore-processing. I will introduce my algorithm latter.</a:t>
                </a:r>
                <a:r>
                  <a:rPr lang="en-US" altLang="zh-CN" dirty="0"/>
                  <a:t/>
                </a:r>
                <a:br>
                  <a:rPr lang="en-US" altLang="zh-CN" dirty="0"/>
                </a:b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Nowadays There are lots</a:t>
                </a:r>
                <a:r>
                  <a:rPr kumimoji="1" lang="en-US" altLang="zh-CN" baseline="0" dirty="0" smtClean="0"/>
                  <a:t> of</a:t>
                </a:r>
                <a:r>
                  <a:rPr kumimoji="1" lang="en-US" altLang="zh-CN" dirty="0" smtClean="0"/>
                  <a:t> FRB searching algorithms</a:t>
                </a:r>
                <a:r>
                  <a:rPr kumimoji="1" lang="en-US" altLang="zh-CN" baseline="0" dirty="0" smtClean="0"/>
                  <a:t>. But we can summarize these methods into 4 directions. </a:t>
                </a:r>
                <a:r>
                  <a:rPr kumimoji="1" lang="en-US" altLang="zh-CN" baseline="0" dirty="0" smtClean="0"/>
                  <a:t>Time shift , Tree algorithm ,Image processing and Machine learning . The Machine Learning is a pretty new trend, I just heard some one is working on it , but not quite know what’s exact is, So today I </a:t>
                </a:r>
                <a:r>
                  <a:rPr kumimoji="1" lang="en-US" altLang="zh-CN" baseline="0" dirty="0" err="1" smtClean="0"/>
                  <a:t>gonna</a:t>
                </a:r>
                <a:r>
                  <a:rPr kumimoji="1" lang="en-US" altLang="zh-CN" baseline="0" dirty="0" smtClean="0"/>
                  <a:t> not to talking about.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Time samples shift is the most directly way that people can came up with. As we talked before the signal after propagate through interstellar media has the dispersion character. If we want to get the original signal ,we only need shift the time sample back. As each time sample should shift at exact time delay according 1 DM value. Then we need also sum along whole frequencies. If we have </a:t>
                </a:r>
                <a:r>
                  <a:rPr kumimoji="1" lang="en-US" altLang="zh-CN" baseline="0" dirty="0" err="1" smtClean="0"/>
                  <a:t>Ndm</a:t>
                </a:r>
                <a:r>
                  <a:rPr kumimoji="1" lang="en-US" altLang="zh-CN" baseline="0" dirty="0" smtClean="0"/>
                  <a:t> to de-disperse, So the compute complexity is </a:t>
                </a:r>
                <a:r>
                  <a:rPr kumimoji="1" lang="el-GR" altLang="zh-CN" i="0" smtClean="0">
                    <a:latin typeface="Cambria Math" charset="0"/>
                    <a:ea typeface="Cambria Math" charset="0"/>
                    <a:cs typeface="Cambria Math" charset="0"/>
                  </a:rPr>
                  <a:t>Ο</a:t>
                </a:r>
                <a:r>
                  <a:rPr kumimoji="1" lang="en-US" altLang="zh-CN" b="0"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𝑁_𝑓 〖</a:t>
                </a:r>
                <a:r>
                  <a:rPr kumimoji="1" lang="en-US" altLang="zh-CN"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𝑡</a:t>
                </a:r>
                <a:r>
                  <a:rPr kumimoji="1" lang="en-US" altLang="zh-CN"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𝐷𝑀 ). " </a:t>
                </a:r>
                <a:r>
                  <a:rPr kumimoji="1" lang="en-US" altLang="zh-CN" b="0" i="0" baseline="0" dirty="0" smtClean="0">
                    <a:latin typeface="Cambria Math" charset="0"/>
                  </a:rPr>
                  <a:t>T</a:t>
                </a:r>
                <a:r>
                  <a:rPr kumimoji="1" lang="en-US" altLang="zh-CN" i="0" baseline="0" dirty="0" smtClean="0">
                    <a:latin typeface="Cambria Math" charset="0"/>
                  </a:rPr>
                  <a:t>his is the much more time consuming. </a:t>
                </a:r>
                <a:r>
                  <a:rPr kumimoji="1" lang="en-US" altLang="zh-CN" b="0" i="0" baseline="0" dirty="0" smtClean="0">
                    <a:latin typeface="Cambria Math" charset="0"/>
                  </a:rPr>
                  <a:t>However it has a good character to paraller process. Assume we have lots of CPUs , we can devide data from time axis or DM directions . What</a:t>
                </a:r>
                <a:r>
                  <a:rPr kumimoji="1" lang="mr-IN" altLang="zh-CN" b="0" i="0" baseline="0" dirty="0" smtClean="0">
                    <a:latin typeface="Cambria Math" charset="0"/>
                  </a:rPr>
                  <a:t>" ’</a:t>
                </a:r>
                <a:r>
                  <a:rPr kumimoji="1" lang="en-US" altLang="zh-CN" b="0" i="0" baseline="0" dirty="0" smtClean="0">
                    <a:latin typeface="Cambria Math" charset="0"/>
                  </a:rPr>
                  <a:t>"s more ,if we using GPU units instead, the brute force will give a obviously speed up. Actually that" ’𝑠" what Heimdall does at present. Heimdall is a well−developed software to make FRB search.</a:t>
                </a:r>
                <a:r>
                  <a:rPr kumimoji="1" lang="zh-CN" altLang="en-US" b="0" i="0" baseline="0"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In</a:t>
                </a:r>
                <a:r>
                  <a:rPr lang="en-US" altLang="zh-CN" baseline="0" dirty="0" smtClean="0"/>
                  <a:t> 1974</a:t>
                </a:r>
                <a:r>
                  <a:rPr lang="en-US" altLang="zh-CN" dirty="0" smtClean="0"/>
                  <a:t>, </a:t>
                </a:r>
                <a:r>
                  <a:rPr lang="en-US" altLang="zh-CN" i="0" dirty="0" smtClean="0">
                    <a:latin typeface="Cambria Math" charset="0"/>
                  </a:rPr>
                  <a:t>"Taylor </a:t>
                </a:r>
                <a:r>
                  <a:rPr lang="en-US" altLang="zh-CN" b="0" i="0" dirty="0" smtClean="0">
                    <a:latin typeface="Cambria Math" charset="0"/>
                  </a:rPr>
                  <a:t>developed an algorithm called Tree Algorithm</a:t>
                </a:r>
                <a:r>
                  <a:rPr lang="en-US" altLang="zh-CN" i="0" dirty="0" smtClean="0">
                    <a:latin typeface="Cambria Math" charset="0"/>
                  </a:rPr>
                  <a:t>(Taylor, J. H. 1974, A&amp;AS, 15, 367)</a:t>
                </a:r>
                <a:r>
                  <a:rPr lang="en-US" altLang="zh-CN" b="0" i="0" dirty="0" smtClean="0">
                    <a:latin typeface="Cambria Math" charset="0"/>
                  </a:rPr>
                  <a:t>, which chould</a:t>
                </a:r>
                <a:r>
                  <a:rPr lang="en-US" altLang="zh-CN" b="0" i="0" dirty="0" smtClean="0">
                    <a:latin typeface="Cambria Math" charset="0"/>
                  </a:rPr>
                  <a:t> </a:t>
                </a:r>
                <a:r>
                  <a:rPr lang="en-US" altLang="zh-CN" b="0" i="0" dirty="0" smtClean="0">
                    <a:latin typeface="Cambria Math" charset="0"/>
                  </a:rPr>
                  <a:t>reduce</a:t>
                </a:r>
                <a:r>
                  <a:rPr lang="en-US" altLang="zh-CN" i="0" baseline="0" dirty="0" smtClean="0">
                    <a:latin typeface="Cambria Math" charset="0"/>
                  </a:rPr>
                  <a:t> the compute complexity to </a:t>
                </a:r>
                <a:r>
                  <a:rPr kumimoji="1" lang="el-GR" altLang="zh-CN" i="0" baseline="0" smtClean="0">
                    <a:latin typeface="Cambria Math" charset="0"/>
                    <a:ea typeface="Cambria Math" charset="0"/>
                    <a:cs typeface="Cambria Math" charset="0"/>
                  </a:rPr>
                  <a:t>" </a:t>
                </a:r>
                <a:r>
                  <a:rPr kumimoji="1" lang="el-GR" altLang="zh-CN" i="0" smtClean="0">
                    <a:latin typeface="Cambria Math" charset="0"/>
                    <a:ea typeface="Cambria Math" charset="0"/>
                    <a:cs typeface="Cambria Math" charset="0"/>
                  </a:rPr>
                  <a:t>Ο</a:t>
                </a:r>
                <a:r>
                  <a:rPr kumimoji="1" lang="en-US" altLang="zh-CN" b="0"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𝑁_𝑓 〖∙〖</a:t>
                </a:r>
                <a:r>
                  <a:rPr kumimoji="1" lang="en-US" altLang="zh-CN" i="0" smtClean="0">
                    <a:latin typeface="Cambria Math" charset="0"/>
                    <a:ea typeface="Cambria Math" charset="0"/>
                    <a:cs typeface="Cambria Math" charset="0"/>
                  </a:rPr>
                  <a:t>〖</a:t>
                </a:r>
                <a:r>
                  <a:rPr kumimoji="1" lang="en-US" altLang="zh-CN" b="0" i="0" smtClean="0">
                    <a:latin typeface="Cambria Math" charset="0"/>
                    <a:ea typeface="Cambria Math" charset="0"/>
                    <a:cs typeface="Cambria Math" charset="0"/>
                  </a:rPr>
                  <a:t>𝑙𝑜𝑔〗_2 (</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𝑓)</a:t>
                </a:r>
                <a:r>
                  <a:rPr kumimoji="1" lang="en-US" altLang="zh-CN"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𝑡)</a:t>
                </a:r>
                <a:r>
                  <a:rPr kumimoji="1" lang="en-US" altLang="zh-CN" dirty="0" smtClean="0"/>
                  <a:t>.</a:t>
                </a:r>
                <a:r>
                  <a:rPr kumimoji="1" lang="en-US" altLang="zh-CN" dirty="0"/>
                  <a:t>H</a:t>
                </a:r>
                <a:r>
                  <a:rPr kumimoji="1" lang="en-US" altLang="zh-CN" dirty="0" smtClean="0"/>
                  <a:t>e</a:t>
                </a:r>
                <a:r>
                  <a:rPr kumimoji="1" lang="en-US" altLang="zh-CN" baseline="0" dirty="0" smtClean="0"/>
                  <a:t> </a:t>
                </a:r>
                <a:r>
                  <a:rPr lang="en-US" altLang="zh-CN" i="0" dirty="0" smtClean="0">
                    <a:latin typeface="Cambria Math" charset="0"/>
                  </a:rPr>
                  <a:t>"find there are a lot of re−used source available when doing time shift de−dispersion</a:t>
                </a:r>
                <a:r>
                  <a:rPr lang="en-US" altLang="zh-CN" b="0" i="0" dirty="0" smtClean="0">
                    <a:latin typeface="Cambria Math" charset="0"/>
                  </a:rPr>
                  <a:t>.</a:t>
                </a:r>
                <a:r>
                  <a:rPr lang="zh-CN" altLang="en-US" b="0" i="0" dirty="0" smtClean="0"/>
                  <a:t>"</a:t>
                </a:r>
                <a:r>
                  <a:rPr lang="en-US" altLang="zh-CN" dirty="0" smtClean="0"/>
                  <a:t> </a:t>
                </a:r>
                <a:r>
                  <a:rPr lang="en-US" altLang="zh-CN" i="0" dirty="0" smtClean="0">
                    <a:latin typeface="Cambria Math" charset="0"/>
                  </a:rPr>
                  <a:t>"If we re−use the summation of former elements , the compute intensity will decrease a lot</a:t>
                </a:r>
                <a:r>
                  <a:rPr lang="zh-CN" altLang="en-US" i="0" dirty="0" smtClean="0"/>
                  <a:t>"</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Our group also try to using Image process method to search FRB, Someone is using Radon transform to search curve directly from </a:t>
                </a:r>
                <a:r>
                  <a:rPr lang="en-US" altLang="zh-CN" baseline="0" dirty="0" err="1" smtClean="0"/>
                  <a:t>freuquency</a:t>
                </a:r>
                <a:r>
                  <a:rPr lang="en-US" altLang="zh-CN" baseline="0" dirty="0" smtClean="0"/>
                  <a:t>-time map. Some is trying to find a signal after some fore-processing. I will introduce my algorithm latter.</a:t>
                </a:r>
                <a:r>
                  <a:rPr lang="en-US" altLang="zh-CN" dirty="0"/>
                  <a:t/>
                </a:r>
                <a:br>
                  <a:rPr lang="en-US" altLang="zh-CN" dirty="0"/>
                </a:b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9</a:t>
            </a:fld>
            <a:endParaRPr kumimoji="1" lang="zh-CN" altLang="en-US"/>
          </a:p>
        </p:txBody>
      </p:sp>
    </p:spTree>
    <p:extLst>
      <p:ext uri="{BB962C8B-B14F-4D97-AF65-F5344CB8AC3E}">
        <p14:creationId xmlns:p14="http://schemas.microsoft.com/office/powerpoint/2010/main" val="1182314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First ,let’s talk</a:t>
            </a:r>
            <a:r>
              <a:rPr kumimoji="1" lang="en-US" altLang="zh-CN" baseline="0" dirty="0" smtClean="0"/>
              <a:t> a little bit about Tree algorithm , How does tree algorithm accelerate?  </a:t>
            </a:r>
            <a:endParaRPr kumimoji="1" lang="zh-CN" altLang="en-US" dirty="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10</a:t>
            </a:fld>
            <a:endParaRPr kumimoji="1" lang="zh-CN" altLang="en-US"/>
          </a:p>
        </p:txBody>
      </p:sp>
    </p:spTree>
    <p:extLst>
      <p:ext uri="{BB962C8B-B14F-4D97-AF65-F5344CB8AC3E}">
        <p14:creationId xmlns:p14="http://schemas.microsoft.com/office/powerpoint/2010/main" val="401014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For easy start, we assume an array with shape(4,4).When we calculate DM dispersion , it’s like summation the pixel which are along the line. Here we approximate the real curve signal into straight line because we have a tiny data array. Blue block means where signal go through. The top 1 left is the situation at DM = 0, In this situation , the time delay between different frequency channel is equal 0. The other maps are the signal at different DM value. From the map we can easily tell what the signal value is at exact DM value. Same as we got compute complexity before, we can count here ,the operation here will be 16.(</a:t>
            </a:r>
            <a:r>
              <a:rPr kumimoji="1" lang="en-US" altLang="zh-CN" baseline="0" dirty="0" err="1" smtClean="0"/>
              <a:t>Nt</a:t>
            </a:r>
            <a:r>
              <a:rPr kumimoji="1" lang="en-US" altLang="zh-CN" baseline="0" dirty="0" smtClean="0"/>
              <a:t> is the time for start sample, and this situation ,the start time is 0) </a:t>
            </a:r>
            <a:endParaRPr kumimoji="1" lang="zh-CN" altLang="en-US" dirty="0" smtClean="0"/>
          </a:p>
        </p:txBody>
      </p:sp>
      <p:sp>
        <p:nvSpPr>
          <p:cNvPr id="4" name="幻灯片编号占位符 3"/>
          <p:cNvSpPr>
            <a:spLocks noGrp="1"/>
          </p:cNvSpPr>
          <p:nvPr>
            <p:ph type="sldNum" sz="quarter" idx="10"/>
          </p:nvPr>
        </p:nvSpPr>
        <p:spPr/>
        <p:txBody>
          <a:bodyPr/>
          <a:lstStyle/>
          <a:p>
            <a:fld id="{520E27F5-9464-9447-8AA3-D5C8023FC7B0}" type="slidenum">
              <a:rPr kumimoji="1" lang="zh-CN" altLang="en-US" smtClean="0"/>
              <a:t>11</a:t>
            </a:fld>
            <a:endParaRPr kumimoji="1" lang="zh-CN" altLang="en-US"/>
          </a:p>
        </p:txBody>
      </p:sp>
    </p:spTree>
    <p:extLst>
      <p:ext uri="{BB962C8B-B14F-4D97-AF65-F5344CB8AC3E}">
        <p14:creationId xmlns:p14="http://schemas.microsoft.com/office/powerpoint/2010/main" val="2079346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Taylor found a algorithm that also could get the same result, it’s like a tree , so he called the tree algorithm. Sum 1 pair inputs through some butterfly Then re-combine and re-use the sum that already got could get the final result with exact time delay.  It’s pretty like Fast Fourier Transform butterfly algorithm. The compute complexity is got  </a:t>
                </a:r>
                <a14:m>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m:t>
                        </m:r>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a14:m>
                <a:r>
                  <a:rPr kumimoji="1" lang="en-US" altLang="zh-CN" dirty="0" smtClean="0"/>
                  <a:t>. In this</a:t>
                </a:r>
                <a:r>
                  <a:rPr kumimoji="1" lang="en-US" altLang="zh-CN" baseline="0" dirty="0" smtClean="0"/>
                  <a:t> situation , </a:t>
                </a:r>
                <a:r>
                  <a:rPr kumimoji="1" lang="en-US" altLang="zh-CN" baseline="0" dirty="0" err="1" smtClean="0"/>
                  <a:t>Nt</a:t>
                </a:r>
                <a:r>
                  <a:rPr kumimoji="1" lang="en-US" altLang="zh-CN" baseline="0" dirty="0" smtClean="0"/>
                  <a:t> is 1, because we only search signal start from time</a:t>
                </a:r>
                <a:r>
                  <a:rPr kumimoji="1" lang="zh-CN" altLang="en-US" baseline="0" dirty="0" smtClean="0"/>
                  <a:t> </a:t>
                </a:r>
                <a:r>
                  <a:rPr kumimoji="1" lang="en-US" altLang="zh-CN" baseline="0" dirty="0" smtClean="0"/>
                  <a:t>0</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And we can also count from algorithm, there are 8 </a:t>
                </a:r>
                <a:r>
                  <a:rPr kumimoji="1" lang="en-US" altLang="zh-CN" baseline="0" dirty="0" err="1" smtClean="0"/>
                  <a:t>sumation</a:t>
                </a:r>
                <a:r>
                  <a:rPr kumimoji="1" lang="en-US" altLang="zh-CN" baseline="0" dirty="0" smtClean="0"/>
                  <a:t>. There are a lot of improved tree algorithm. The most popular direction is to use </a:t>
                </a:r>
                <a:r>
                  <a:rPr kumimoji="1" lang="en-US" altLang="zh-CN" baseline="0" dirty="0" err="1" smtClean="0"/>
                  <a:t>subband</a:t>
                </a:r>
                <a:r>
                  <a:rPr kumimoji="1" lang="en-US" altLang="zh-CN" baseline="0" dirty="0" smtClean="0"/>
                  <a:t> method ,as tree algorithm is calculate the straight line ,if we want approximately curve, the best way is calculate through sub-band. There are a lot of people doing this , FDMT developed by Barack is one that may get the best SNR now. It calculate time delay dynamically. I didn’t remember much details , you could read his paper for know more about it.</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Choice>
        <mc:Fallback xmlns="">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smtClean="0"/>
                  <a:t>Taylor found a algorithm that also could get the same result, it’s like a tree , so he called the tree algorithm. Sum 1 pair inputs through some butterfly Then re-combine and re-use the sum that already got could get the final result with exact time delay.  It’s pretty like Fast Fourier Transform butterfly algorithm. The compute complexity is got  </a:t>
                </a:r>
                <a:r>
                  <a:rPr kumimoji="1" lang="el-GR" altLang="zh-CN" i="0" smtClean="0">
                    <a:latin typeface="Cambria Math" charset="0"/>
                    <a:ea typeface="Cambria Math" charset="0"/>
                    <a:cs typeface="Cambria Math" charset="0"/>
                  </a:rPr>
                  <a:t>Ο</a:t>
                </a:r>
                <a:r>
                  <a:rPr kumimoji="1" lang="en-US" altLang="zh-CN" b="0"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𝑁_𝑓 〖∙〖</a:t>
                </a:r>
                <a:r>
                  <a:rPr kumimoji="1" lang="en-US" altLang="zh-CN" i="0" smtClean="0">
                    <a:latin typeface="Cambria Math" charset="0"/>
                    <a:ea typeface="Cambria Math" charset="0"/>
                    <a:cs typeface="Cambria Math" charset="0"/>
                  </a:rPr>
                  <a:t>〖</a:t>
                </a:r>
                <a:r>
                  <a:rPr kumimoji="1" lang="en-US" altLang="zh-CN" b="0" i="0" smtClean="0">
                    <a:latin typeface="Cambria Math" charset="0"/>
                    <a:ea typeface="Cambria Math" charset="0"/>
                    <a:cs typeface="Cambria Math" charset="0"/>
                  </a:rPr>
                  <a:t>𝑙𝑜𝑔〗_2 (</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𝑓)</a:t>
                </a:r>
                <a:r>
                  <a:rPr kumimoji="1" lang="en-US" altLang="zh-CN" i="0" smtClean="0">
                    <a:latin typeface="Cambria Math" charset="0"/>
                    <a:ea typeface="Cambria Math" charset="0"/>
                    <a:cs typeface="Cambria Math" charset="0"/>
                  </a:rPr>
                  <a:t>∙</a:t>
                </a:r>
                <a:r>
                  <a:rPr kumimoji="1" lang="en-US" altLang="zh-CN" i="0">
                    <a:latin typeface="Cambria Math" charset="0"/>
                    <a:ea typeface="Cambria Math" charset="0"/>
                    <a:cs typeface="Cambria Math" charset="0"/>
                  </a:rPr>
                  <a:t>𝑁〗_</a:t>
                </a:r>
                <a:r>
                  <a:rPr kumimoji="1" lang="en-US" altLang="zh-CN" b="0" i="0" smtClean="0">
                    <a:latin typeface="Cambria Math" charset="0"/>
                    <a:ea typeface="Cambria Math" charset="0"/>
                    <a:cs typeface="Cambria Math" charset="0"/>
                  </a:rPr>
                  <a:t>𝑡)</a:t>
                </a:r>
                <a:r>
                  <a:rPr kumimoji="1" lang="en-US" altLang="zh-CN" dirty="0" smtClean="0"/>
                  <a:t>. In this</a:t>
                </a:r>
                <a:r>
                  <a:rPr kumimoji="1" lang="en-US" altLang="zh-CN" baseline="0" dirty="0" smtClean="0"/>
                  <a:t> situation , </a:t>
                </a:r>
                <a:r>
                  <a:rPr kumimoji="1" lang="en-US" altLang="zh-CN" baseline="0" dirty="0" err="1" smtClean="0"/>
                  <a:t>Nt</a:t>
                </a:r>
                <a:r>
                  <a:rPr kumimoji="1" lang="en-US" altLang="zh-CN" baseline="0" dirty="0" smtClean="0"/>
                  <a:t> is 1, because we only search signal start from 0 time sample. And we can also count from algorithm, there are 8 </a:t>
                </a:r>
                <a:r>
                  <a:rPr kumimoji="1" lang="en-US" altLang="zh-CN" baseline="0" dirty="0" err="1" smtClean="0"/>
                  <a:t>sumation</a:t>
                </a:r>
                <a:r>
                  <a:rPr kumimoji="1" lang="en-US" altLang="zh-CN" baseline="0" dirty="0" smtClean="0"/>
                  <a:t>. There are a lot of improved tree algorithm. The most popular direction is to use </a:t>
                </a:r>
                <a:r>
                  <a:rPr kumimoji="1" lang="en-US" altLang="zh-CN" baseline="0" dirty="0" err="1" smtClean="0"/>
                  <a:t>subband</a:t>
                </a:r>
                <a:r>
                  <a:rPr kumimoji="1" lang="en-US" altLang="zh-CN" baseline="0" dirty="0" smtClean="0"/>
                  <a:t> method ,as tree algorithm is calculate the straight line ,if we want approximately curve, the best way is calculate through sub-band. There are a lot of people doing this , FDMT developed by Barack is one that may get the best SNR now. It calculate time delay dynamically. I didn’t remember much details , you could read his paper for know more about it.</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mc:Fallback>
      </mc:AlternateContent>
      <p:sp>
        <p:nvSpPr>
          <p:cNvPr id="4" name="幻灯片编号占位符 3"/>
          <p:cNvSpPr>
            <a:spLocks noGrp="1"/>
          </p:cNvSpPr>
          <p:nvPr>
            <p:ph type="sldNum" sz="quarter" idx="10"/>
          </p:nvPr>
        </p:nvSpPr>
        <p:spPr/>
        <p:txBody>
          <a:bodyPr/>
          <a:lstStyle/>
          <a:p>
            <a:fld id="{520E27F5-9464-9447-8AA3-D5C8023FC7B0}" type="slidenum">
              <a:rPr kumimoji="1" lang="zh-CN" altLang="en-US" smtClean="0"/>
              <a:t>12</a:t>
            </a:fld>
            <a:endParaRPr kumimoji="1" lang="zh-CN" altLang="en-US"/>
          </a:p>
        </p:txBody>
      </p:sp>
    </p:spTree>
    <p:extLst>
      <p:ext uri="{BB962C8B-B14F-4D97-AF65-F5344CB8AC3E}">
        <p14:creationId xmlns:p14="http://schemas.microsoft.com/office/powerpoint/2010/main" val="67613620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835FB9EC-49E0-4242-B412-5F4A658F0EE2}" type="slidenum">
              <a:rPr kumimoji="1" lang="zh-CN" altLang="en-US" smtClean="0"/>
              <a:t>‹#›</a:t>
            </a:fld>
            <a:endParaRPr kumimoji="1" lang="zh-CN" altLang="en-US"/>
          </a:p>
        </p:txBody>
      </p:sp>
    </p:spTree>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8593667" y="6272784"/>
            <a:ext cx="2644309" cy="365125"/>
          </a:xfrm>
        </p:spPr>
        <p:txBody>
          <a:bodyPr/>
          <a:lstStyle/>
          <a:p>
            <a:fld id="{ABDCB80B-7EA2-BD48-AD09-24D95AB802D4}" type="datetimeFigureOut">
              <a:rPr kumimoji="1" lang="zh-CN" altLang="en-US" smtClean="0"/>
              <a:t>2017/8/15</a:t>
            </a:fld>
            <a:endParaRPr kumimoji="1" lang="zh-CN" altLang="en-US"/>
          </a:p>
        </p:txBody>
      </p:sp>
      <p:sp>
        <p:nvSpPr>
          <p:cNvPr id="5" name="Footer Placeholder 4"/>
          <p:cNvSpPr>
            <a:spLocks noGrp="1"/>
          </p:cNvSpPr>
          <p:nvPr>
            <p:ph type="ftr" sz="quarter" idx="11"/>
          </p:nvPr>
        </p:nvSpPr>
        <p:spPr>
          <a:xfrm>
            <a:off x="2182708" y="6272784"/>
            <a:ext cx="6327648" cy="365125"/>
          </a:xfrm>
        </p:spPr>
        <p:txBody>
          <a:bodyPr/>
          <a:lstStyle/>
          <a:p>
            <a:endParaRPr kumimoji="1" lang="zh-CN"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835FB9EC-49E0-4242-B412-5F4A658F0EE2}" type="slidenum">
              <a:rPr kumimoji="1" lang="zh-CN" altLang="en-US" smtClean="0"/>
              <a:t>‹#›</a:t>
            </a:fld>
            <a:endParaRPr kumimoji="1" lang="zh-CN" alt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BDCB80B-7EA2-BD48-AD09-24D95AB802D4}" type="datetimeFigureOut">
              <a:rPr kumimoji="1" lang="zh-CN" altLang="en-US" smtClean="0"/>
              <a:t>2017/8/15</a:t>
            </a:fld>
            <a:endParaRPr kumimoji="1" lang="zh-CN"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35FB9EC-49E0-4242-B412-5F4A658F0EE2}" type="slidenum">
              <a:rPr kumimoji="1" lang="zh-CN" altLang="en-US" smtClean="0"/>
              <a:t>‹#›</a:t>
            </a:fld>
            <a:endParaRPr kumimoji="1" lang="zh-CN" alt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BDCB80B-7EA2-BD48-AD09-24D95AB802D4}" type="datetimeFigureOut">
              <a:rPr kumimoji="1" lang="zh-CN" altLang="en-US" smtClean="0"/>
              <a:t>2017/8/15</a:t>
            </a:fld>
            <a:endParaRPr kumimoji="1" lang="zh-CN"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kumimoji="1" lang="zh-CN"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835FB9EC-49E0-4242-B412-5F4A658F0EE2}" type="slidenum">
              <a:rPr kumimoji="1" lang="zh-CN" altLang="en-US" smtClean="0"/>
              <a:t>‹#›</a:t>
            </a:fld>
            <a:endParaRPr kumimoji="1" lang="zh-CN" altLang="en-US"/>
          </a:p>
        </p:txBody>
      </p:sp>
    </p:spTree>
    <p:extLst>
      <p:ext uri="{BB962C8B-B14F-4D97-AF65-F5344CB8AC3E}">
        <p14:creationId xmlns:p14="http://schemas.microsoft.com/office/powerpoint/2010/main" val="998725824"/>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40.png"/><Relationship Id="rId8"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tif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0.png"/><Relationship Id="rId9" Type="http://schemas.openxmlformats.org/officeDocument/2006/relationships/image" Target="../media/image70.png"/><Relationship Id="rId10"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69848" y="1508423"/>
            <a:ext cx="9966960" cy="3035808"/>
          </a:xfrm>
        </p:spPr>
        <p:txBody>
          <a:bodyPr/>
          <a:lstStyle/>
          <a:p>
            <a:r>
              <a:rPr kumimoji="1" lang="en-US" altLang="zh-CN" dirty="0" smtClean="0"/>
              <a:t>Fast Radio Burst search algorithm</a:t>
            </a:r>
            <a:endParaRPr kumimoji="1" lang="zh-CN" altLang="en-US" dirty="0"/>
          </a:p>
        </p:txBody>
      </p:sp>
      <p:sp>
        <p:nvSpPr>
          <p:cNvPr id="3" name="副标题 2"/>
          <p:cNvSpPr>
            <a:spLocks noGrp="1"/>
          </p:cNvSpPr>
          <p:nvPr>
            <p:ph type="subTitle" idx="1"/>
          </p:nvPr>
        </p:nvSpPr>
        <p:spPr/>
        <p:txBody>
          <a:bodyPr>
            <a:normAutofit fontScale="92500" lnSpcReduction="20000"/>
          </a:bodyPr>
          <a:lstStyle/>
          <a:p>
            <a:pPr algn="r"/>
            <a:r>
              <a:rPr kumimoji="1" lang="en-US" altLang="zh-CN" dirty="0" err="1" smtClean="0"/>
              <a:t>Chenhui</a:t>
            </a:r>
            <a:r>
              <a:rPr kumimoji="1" lang="en-US" altLang="zh-CN" dirty="0" smtClean="0"/>
              <a:t> </a:t>
            </a:r>
            <a:r>
              <a:rPr kumimoji="1" lang="en-US" altLang="zh-CN" dirty="0" err="1" smtClean="0"/>
              <a:t>Niu</a:t>
            </a:r>
            <a:r>
              <a:rPr kumimoji="1" lang="en-US" altLang="zh-CN" dirty="0" smtClean="0"/>
              <a:t> </a:t>
            </a:r>
          </a:p>
          <a:p>
            <a:pPr algn="r"/>
            <a:r>
              <a:rPr kumimoji="1" lang="en-US" altLang="zh-CN" dirty="0" smtClean="0"/>
              <a:t>Graduate Student from</a:t>
            </a:r>
          </a:p>
          <a:p>
            <a:pPr algn="r"/>
            <a:r>
              <a:rPr kumimoji="1" lang="en-US" altLang="zh-CN" dirty="0" smtClean="0"/>
              <a:t>NAOC &amp; Central China Normal University</a:t>
            </a:r>
            <a:endParaRPr kumimoji="1" lang="zh-CN" altLang="en-US" dirty="0"/>
          </a:p>
        </p:txBody>
      </p:sp>
      <p:sp>
        <p:nvSpPr>
          <p:cNvPr id="5" name="文本框 4"/>
          <p:cNvSpPr txBox="1"/>
          <p:nvPr/>
        </p:nvSpPr>
        <p:spPr>
          <a:xfrm>
            <a:off x="3835400" y="6083300"/>
            <a:ext cx="3771900" cy="646331"/>
          </a:xfrm>
          <a:prstGeom prst="rect">
            <a:avLst/>
          </a:prstGeom>
          <a:noFill/>
        </p:spPr>
        <p:txBody>
          <a:bodyPr wrap="square" rtlCol="0">
            <a:spAutoFit/>
          </a:bodyPr>
          <a:lstStyle/>
          <a:p>
            <a:pPr algn="ctr"/>
            <a:r>
              <a:rPr kumimoji="1" lang="en-US" altLang="zh-CN" dirty="0" smtClean="0">
                <a:solidFill>
                  <a:schemeClr val="accent3"/>
                </a:solidFill>
              </a:rPr>
              <a:t>CASPER Workshop 2017</a:t>
            </a:r>
          </a:p>
          <a:p>
            <a:pPr algn="ctr"/>
            <a:r>
              <a:rPr kumimoji="1" lang="en-US" altLang="zh-CN" dirty="0" smtClean="0">
                <a:solidFill>
                  <a:schemeClr val="accent3"/>
                </a:solidFill>
              </a:rPr>
              <a:t>Caltech ,Pasadena</a:t>
            </a:r>
            <a:endParaRPr kumimoji="1" lang="zh-CN" altLang="en-US" dirty="0">
              <a:solidFill>
                <a:schemeClr val="accent3"/>
              </a:solidFill>
            </a:endParaRPr>
          </a:p>
        </p:txBody>
      </p:sp>
    </p:spTree>
    <p:extLst>
      <p:ext uri="{BB962C8B-B14F-4D97-AF65-F5344CB8AC3E}">
        <p14:creationId xmlns:p14="http://schemas.microsoft.com/office/powerpoint/2010/main" val="7083241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0175" y="2312504"/>
            <a:ext cx="9819859" cy="2120347"/>
          </a:xfrm>
        </p:spPr>
        <p:txBody>
          <a:bodyPr>
            <a:normAutofit/>
          </a:bodyPr>
          <a:lstStyle/>
          <a:p>
            <a:r>
              <a:rPr kumimoji="1" lang="en-US" altLang="zh-CN" dirty="0" smtClean="0"/>
              <a:t>How does Tree </a:t>
            </a:r>
            <a:r>
              <a:rPr kumimoji="1" lang="en-US" altLang="zh-CN" smtClean="0"/>
              <a:t>Algorithm accelerate?</a:t>
            </a:r>
            <a:endParaRPr kumimoji="1" lang="zh-CN" altLang="en-US" dirty="0"/>
          </a:p>
        </p:txBody>
      </p:sp>
    </p:spTree>
    <p:extLst>
      <p:ext uri="{BB962C8B-B14F-4D97-AF65-F5344CB8AC3E}">
        <p14:creationId xmlns:p14="http://schemas.microsoft.com/office/powerpoint/2010/main" val="1071689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 17"/>
          <p:cNvGrpSpPr/>
          <p:nvPr/>
        </p:nvGrpSpPr>
        <p:grpSpPr>
          <a:xfrm>
            <a:off x="115913" y="44199"/>
            <a:ext cx="7082590" cy="6813801"/>
            <a:chOff x="100673" y="78808"/>
            <a:chExt cx="7082590" cy="6813801"/>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0463" y="78808"/>
              <a:ext cx="3352800" cy="313334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73" y="78808"/>
              <a:ext cx="3358896" cy="313334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3" y="3466152"/>
              <a:ext cx="3358896" cy="3133344"/>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0463" y="3466152"/>
              <a:ext cx="3352800" cy="3133344"/>
            </a:xfrm>
            <a:prstGeom prst="rect">
              <a:avLst/>
            </a:prstGeom>
          </p:spPr>
        </p:pic>
        <p:sp>
          <p:nvSpPr>
            <p:cNvPr id="8" name="文本框 7"/>
            <p:cNvSpPr txBox="1"/>
            <p:nvPr/>
          </p:nvSpPr>
          <p:spPr>
            <a:xfrm>
              <a:off x="1636256" y="3185264"/>
              <a:ext cx="1548904" cy="307777"/>
            </a:xfrm>
            <a:prstGeom prst="rect">
              <a:avLst/>
            </a:prstGeom>
            <a:noFill/>
          </p:spPr>
          <p:txBody>
            <a:bodyPr wrap="square" rtlCol="0">
              <a:spAutoFit/>
            </a:bodyPr>
            <a:lstStyle/>
            <a:p>
              <a:r>
                <a:rPr kumimoji="1" lang="en-US" altLang="zh-CN" sz="1400" dirty="0" smtClean="0"/>
                <a:t>Time Delay =  0</a:t>
              </a:r>
              <a:endParaRPr kumimoji="1" lang="zh-CN" altLang="en-US" sz="1400" dirty="0"/>
            </a:p>
          </p:txBody>
        </p:sp>
        <p:sp>
          <p:nvSpPr>
            <p:cNvPr id="10" name="文本框 9"/>
            <p:cNvSpPr txBox="1"/>
            <p:nvPr/>
          </p:nvSpPr>
          <p:spPr>
            <a:xfrm>
              <a:off x="5309095" y="3213744"/>
              <a:ext cx="1440899" cy="307777"/>
            </a:xfrm>
            <a:prstGeom prst="rect">
              <a:avLst/>
            </a:prstGeom>
            <a:noFill/>
          </p:spPr>
          <p:txBody>
            <a:bodyPr wrap="square" rtlCol="0">
              <a:spAutoFit/>
            </a:bodyPr>
            <a:lstStyle/>
            <a:p>
              <a:r>
                <a:rPr kumimoji="1" lang="en-US" altLang="zh-CN" sz="1400" smtClean="0"/>
                <a:t>Time Delay = </a:t>
              </a:r>
              <a:r>
                <a:rPr kumimoji="1" lang="en-US" altLang="zh-CN" sz="1400" dirty="0" smtClean="0"/>
                <a:t>1</a:t>
              </a:r>
              <a:endParaRPr kumimoji="1" lang="zh-CN" altLang="en-US" sz="1400" dirty="0"/>
            </a:p>
          </p:txBody>
        </p:sp>
        <p:sp>
          <p:nvSpPr>
            <p:cNvPr id="11" name="文本框 10"/>
            <p:cNvSpPr txBox="1"/>
            <p:nvPr/>
          </p:nvSpPr>
          <p:spPr>
            <a:xfrm>
              <a:off x="1550019" y="6557982"/>
              <a:ext cx="1558477" cy="307777"/>
            </a:xfrm>
            <a:prstGeom prst="rect">
              <a:avLst/>
            </a:prstGeom>
            <a:noFill/>
          </p:spPr>
          <p:txBody>
            <a:bodyPr wrap="square" rtlCol="0">
              <a:spAutoFit/>
            </a:bodyPr>
            <a:lstStyle/>
            <a:p>
              <a:r>
                <a:rPr kumimoji="1" lang="en-US" altLang="zh-CN" sz="1400" smtClean="0"/>
                <a:t>Time Delay </a:t>
              </a:r>
              <a:r>
                <a:rPr kumimoji="1" lang="en-US" altLang="zh-CN" sz="1400" dirty="0" smtClean="0"/>
                <a:t>= 2</a:t>
              </a:r>
              <a:endParaRPr kumimoji="1" lang="zh-CN" altLang="en-US" sz="1400" dirty="0"/>
            </a:p>
          </p:txBody>
        </p:sp>
        <p:sp>
          <p:nvSpPr>
            <p:cNvPr id="12" name="文本框 11"/>
            <p:cNvSpPr txBox="1"/>
            <p:nvPr/>
          </p:nvSpPr>
          <p:spPr>
            <a:xfrm>
              <a:off x="5309095" y="6584832"/>
              <a:ext cx="1487281" cy="307777"/>
            </a:xfrm>
            <a:prstGeom prst="rect">
              <a:avLst/>
            </a:prstGeom>
            <a:noFill/>
          </p:spPr>
          <p:txBody>
            <a:bodyPr wrap="square" rtlCol="0">
              <a:spAutoFit/>
            </a:bodyPr>
            <a:lstStyle/>
            <a:p>
              <a:r>
                <a:rPr kumimoji="1" lang="en-US" altLang="zh-CN" sz="1400" dirty="0" smtClean="0"/>
                <a:t>Time Delay = 3</a:t>
              </a:r>
              <a:endParaRPr kumimoji="1" lang="zh-CN" altLang="en-US" sz="1400" dirty="0"/>
            </a:p>
          </p:txBody>
        </p:sp>
        <p:cxnSp>
          <p:nvCxnSpPr>
            <p:cNvPr id="14" name="直线连接符 13"/>
            <p:cNvCxnSpPr/>
            <p:nvPr/>
          </p:nvCxnSpPr>
          <p:spPr>
            <a:xfrm>
              <a:off x="487680" y="487680"/>
              <a:ext cx="746760" cy="272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a:off x="495085" y="3886200"/>
              <a:ext cx="2219000" cy="2713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文本框 18"/>
              <p:cNvSpPr txBox="1"/>
              <p:nvPr/>
            </p:nvSpPr>
            <p:spPr>
              <a:xfrm>
                <a:off x="7310317" y="1831105"/>
                <a:ext cx="4653083" cy="2954655"/>
              </a:xfrm>
              <a:prstGeom prst="rect">
                <a:avLst/>
              </a:prstGeom>
              <a:noFill/>
            </p:spPr>
            <p:txBody>
              <a:bodyPr wrap="square" lIns="0" tIns="0" rIns="0" bIns="0" rtlCol="0">
                <a:spAutoFit/>
              </a:bodyPr>
              <a:lstStyle/>
              <a:p>
                <a14:m>
                  <m:oMath xmlns:m="http://schemas.openxmlformats.org/officeDocument/2006/math">
                    <m:r>
                      <a:rPr kumimoji="1" lang="en-US" altLang="zh-CN" sz="2400" b="1" i="1" smtClean="0">
                        <a:latin typeface="Cambria Math" charset="0"/>
                      </a:rPr>
                      <m:t>𝑺</m:t>
                    </m:r>
                    <m:r>
                      <a:rPr kumimoji="1" lang="en-US" altLang="zh-CN" sz="2400" b="1" i="1" baseline="-25000" smtClean="0">
                        <a:latin typeface="Cambria Math" charset="0"/>
                      </a:rPr>
                      <m:t>𝟎</m:t>
                    </m:r>
                  </m:oMath>
                </a14:m>
                <a:r>
                  <a:rPr kumimoji="1" lang="en-US" altLang="zh-CN" sz="2400" b="1" dirty="0" smtClean="0"/>
                  <a:t> = (0,0) + (1,0) + (2,0) + (3,0)</a:t>
                </a:r>
              </a:p>
              <a:p>
                <a:endParaRPr kumimoji="1" lang="en-US" altLang="zh-CN" sz="2400" b="1" i="1" dirty="0" smtClean="0">
                  <a:latin typeface="Cambria Math" charset="0"/>
                </a:endParaRPr>
              </a:p>
              <a:p>
                <a14:m>
                  <m:oMath xmlns:m="http://schemas.openxmlformats.org/officeDocument/2006/math">
                    <m:r>
                      <a:rPr kumimoji="1" lang="en-US" altLang="zh-CN" sz="2400" b="1" i="1" smtClean="0">
                        <a:latin typeface="Cambria Math" charset="0"/>
                      </a:rPr>
                      <m:t>𝑺</m:t>
                    </m:r>
                    <m:r>
                      <a:rPr kumimoji="1" lang="en-US" altLang="zh-CN" sz="2400" b="1" i="1" baseline="-25000" smtClean="0">
                        <a:latin typeface="Cambria Math" charset="0"/>
                      </a:rPr>
                      <m:t>𝟏</m:t>
                    </m:r>
                  </m:oMath>
                </a14:m>
                <a:r>
                  <a:rPr kumimoji="1" lang="en-US" altLang="zh-CN" sz="2400" b="1" dirty="0"/>
                  <a:t> = (0,0) + (1,0) + (</a:t>
                </a:r>
                <a:r>
                  <a:rPr kumimoji="1" lang="en-US" altLang="zh-CN" sz="2400" b="1" dirty="0" smtClean="0"/>
                  <a:t>2,1) </a:t>
                </a:r>
                <a:r>
                  <a:rPr kumimoji="1" lang="en-US" altLang="zh-CN" sz="2400" b="1" dirty="0"/>
                  <a:t>+ (</a:t>
                </a:r>
                <a:r>
                  <a:rPr kumimoji="1" lang="en-US" altLang="zh-CN" sz="2400" b="1" dirty="0" smtClean="0"/>
                  <a:t>3,1)</a:t>
                </a:r>
                <a:endParaRPr kumimoji="1" lang="zh-CN" altLang="en-US" sz="2400" b="1" baseline="-25000" dirty="0"/>
              </a:p>
              <a:p>
                <a:endParaRPr kumimoji="1" lang="en-US" altLang="zh-CN" sz="2400" b="1" i="1" dirty="0" smtClean="0">
                  <a:latin typeface="Cambria Math" charset="0"/>
                </a:endParaRPr>
              </a:p>
              <a:p>
                <a14:m>
                  <m:oMath xmlns:m="http://schemas.openxmlformats.org/officeDocument/2006/math">
                    <m:r>
                      <a:rPr kumimoji="1" lang="en-US" altLang="zh-CN" sz="2400" b="1" i="1" smtClean="0">
                        <a:latin typeface="Cambria Math" charset="0"/>
                      </a:rPr>
                      <m:t>𝑺</m:t>
                    </m:r>
                    <m:r>
                      <a:rPr kumimoji="1" lang="en-US" altLang="zh-CN" sz="2400" b="1" i="1" baseline="-25000" smtClean="0">
                        <a:latin typeface="Cambria Math" charset="0"/>
                      </a:rPr>
                      <m:t>𝟐</m:t>
                    </m:r>
                  </m:oMath>
                </a14:m>
                <a:r>
                  <a:rPr kumimoji="1" lang="en-US" altLang="zh-CN" sz="2400" b="1" dirty="0"/>
                  <a:t> = (0,0) + (</a:t>
                </a:r>
                <a:r>
                  <a:rPr kumimoji="1" lang="en-US" altLang="zh-CN" sz="2400" b="1" dirty="0" smtClean="0"/>
                  <a:t>1,1) </a:t>
                </a:r>
                <a:r>
                  <a:rPr kumimoji="1" lang="en-US" altLang="zh-CN" sz="2400" b="1" dirty="0"/>
                  <a:t>+ (</a:t>
                </a:r>
                <a:r>
                  <a:rPr kumimoji="1" lang="en-US" altLang="zh-CN" sz="2400" b="1" dirty="0" smtClean="0"/>
                  <a:t>2,1) </a:t>
                </a:r>
                <a:r>
                  <a:rPr kumimoji="1" lang="en-US" altLang="zh-CN" sz="2400" b="1" dirty="0"/>
                  <a:t>+ (</a:t>
                </a:r>
                <a:r>
                  <a:rPr kumimoji="1" lang="en-US" altLang="zh-CN" sz="2400" b="1" dirty="0" smtClean="0"/>
                  <a:t>3,2)</a:t>
                </a:r>
                <a:endParaRPr kumimoji="1" lang="en-US" altLang="zh-CN" sz="2400" b="1" dirty="0"/>
              </a:p>
              <a:p>
                <a:endParaRPr kumimoji="1" lang="en-US" altLang="zh-CN" sz="2400" b="1" baseline="-25000" dirty="0" smtClean="0"/>
              </a:p>
              <a:p>
                <a14:m>
                  <m:oMath xmlns:m="http://schemas.openxmlformats.org/officeDocument/2006/math">
                    <m:r>
                      <a:rPr kumimoji="1" lang="en-US" altLang="zh-CN" sz="2400" b="1" i="1" smtClean="0">
                        <a:latin typeface="Cambria Math" charset="0"/>
                      </a:rPr>
                      <m:t>𝑺</m:t>
                    </m:r>
                    <m:r>
                      <a:rPr kumimoji="1" lang="en-US" altLang="zh-CN" sz="2400" b="1" i="1" baseline="-25000" smtClean="0">
                        <a:latin typeface="Cambria Math" charset="0"/>
                      </a:rPr>
                      <m:t>𝟑</m:t>
                    </m:r>
                  </m:oMath>
                </a14:m>
                <a:r>
                  <a:rPr kumimoji="1" lang="en-US" altLang="zh-CN" sz="2400" b="1" dirty="0"/>
                  <a:t> = (0,0) + (</a:t>
                </a:r>
                <a:r>
                  <a:rPr kumimoji="1" lang="en-US" altLang="zh-CN" sz="2400" b="1" dirty="0" smtClean="0"/>
                  <a:t>1,1) </a:t>
                </a:r>
                <a:r>
                  <a:rPr kumimoji="1" lang="en-US" altLang="zh-CN" sz="2400" b="1" dirty="0"/>
                  <a:t>+ (</a:t>
                </a:r>
                <a:r>
                  <a:rPr kumimoji="1" lang="en-US" altLang="zh-CN" sz="2400" b="1" dirty="0" smtClean="0"/>
                  <a:t>2,2) </a:t>
                </a:r>
                <a:r>
                  <a:rPr kumimoji="1" lang="en-US" altLang="zh-CN" sz="2400" b="1" dirty="0"/>
                  <a:t>+ (</a:t>
                </a:r>
                <a:r>
                  <a:rPr kumimoji="1" lang="en-US" altLang="zh-CN" sz="2400" b="1" dirty="0" smtClean="0"/>
                  <a:t>3,3)</a:t>
                </a:r>
                <a:endParaRPr kumimoji="1" lang="en-US" altLang="zh-CN" sz="2400" b="1" dirty="0"/>
              </a:p>
              <a:p>
                <a:endParaRPr kumimoji="1" lang="zh-CN" altLang="en-US" sz="2400" b="1" baseline="-25000" dirty="0"/>
              </a:p>
              <a:p>
                <a:endParaRPr kumimoji="1" lang="zh-CN" altLang="en-US" sz="2400" b="1" baseline="-250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7310317" y="1831105"/>
                <a:ext cx="4653083" cy="2954655"/>
              </a:xfrm>
              <a:prstGeom prst="rect">
                <a:avLst/>
              </a:prstGeom>
              <a:blipFill rotWithShape="0">
                <a:blip r:embed="rId7"/>
                <a:stretch>
                  <a:fillRect l="-2225" t="-3299"/>
                </a:stretch>
              </a:blipFill>
            </p:spPr>
            <p:txBody>
              <a:bodyPr/>
              <a:lstStyle/>
              <a:p>
                <a:r>
                  <a:rPr lang="zh-CN" altLang="en-US">
                    <a:noFill/>
                  </a:rPr>
                  <a:t> </a:t>
                </a:r>
              </a:p>
            </p:txBody>
          </p:sp>
        </mc:Fallback>
      </mc:AlternateContent>
      <p:sp>
        <p:nvSpPr>
          <p:cNvPr id="2" name="矩形 1"/>
          <p:cNvSpPr/>
          <p:nvPr/>
        </p:nvSpPr>
        <p:spPr>
          <a:xfrm>
            <a:off x="8898835" y="1623391"/>
            <a:ext cx="715617" cy="14312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7951304" y="1358348"/>
            <a:ext cx="728870" cy="326666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8921241" y="3193774"/>
            <a:ext cx="715617" cy="14312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9963978" y="2352260"/>
            <a:ext cx="715617" cy="14312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21" name="文本框 20"/>
              <p:cNvSpPr txBox="1"/>
              <p:nvPr/>
            </p:nvSpPr>
            <p:spPr>
              <a:xfrm>
                <a:off x="8315739" y="5258517"/>
                <a:ext cx="1618776" cy="503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d>
                        <m:dPr>
                          <m:ctrlPr>
                            <a:rPr kumimoji="1" lang="en-US" altLang="zh-CN" b="0" i="1" smtClean="0">
                              <a:latin typeface="Cambria Math" charset="0"/>
                              <a:ea typeface="Cambria Math" charset="0"/>
                              <a:cs typeface="Cambria Math" charset="0"/>
                            </a:rPr>
                          </m:ctrlPr>
                        </m:dPr>
                        <m:e>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𝐷𝑀</m:t>
                              </m:r>
                            </m:sub>
                          </m:sSub>
                        </m:e>
                      </m:d>
                    </m:oMath>
                  </m:oMathPara>
                </a14:m>
                <a:endParaRPr kumimoji="1" lang="en-US" altLang="zh-CN" b="0" dirty="0" smtClean="0">
                  <a:ea typeface="Cambria Math" charset="0"/>
                  <a:cs typeface="Cambria Math" charset="0"/>
                </a:endParaRPr>
              </a:p>
              <a:p>
                <a:pPr algn="ctr"/>
                <a:r>
                  <a:rPr kumimoji="1" lang="en-US" altLang="zh-CN" sz="1200" dirty="0" smtClean="0"/>
                  <a:t>In this situation, </a:t>
                </a:r>
                <a:r>
                  <a:rPr kumimoji="1" lang="en-US" altLang="zh-CN" sz="1200" dirty="0" err="1" smtClean="0"/>
                  <a:t>N</a:t>
                </a:r>
                <a:r>
                  <a:rPr kumimoji="1" lang="en-US" altLang="zh-CN" sz="1200" baseline="-25000" dirty="0" err="1" smtClean="0"/>
                  <a:t>t</a:t>
                </a:r>
                <a:r>
                  <a:rPr kumimoji="1" lang="en-US" altLang="zh-CN" sz="1200" baseline="-25000" dirty="0" smtClean="0"/>
                  <a:t> </a:t>
                </a:r>
                <a:r>
                  <a:rPr kumimoji="1" lang="en-US" altLang="zh-CN" sz="1200" dirty="0" smtClean="0"/>
                  <a:t>is 1</a:t>
                </a:r>
                <a:endParaRPr kumimoji="1" lang="zh-CN" altLang="en-US" sz="12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8315739" y="5258517"/>
                <a:ext cx="1618776" cy="503664"/>
              </a:xfrm>
              <a:prstGeom prst="rect">
                <a:avLst/>
              </a:prstGeom>
              <a:blipFill rotWithShape="0">
                <a:blip r:embed="rId8"/>
                <a:stretch>
                  <a:fillRect l="-3008" r="-2632" b="-182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960923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p:nvPr/>
        </p:nvPicPr>
        <p:blipFill>
          <a:blip r:embed="rId3">
            <a:extLst>
              <a:ext uri="{28A0092B-C50C-407E-A947-70E740481C1C}">
                <a14:useLocalDpi xmlns:a14="http://schemas.microsoft.com/office/drawing/2010/main" val="0"/>
              </a:ext>
            </a:extLst>
          </a:blip>
          <a:stretch>
            <a:fillRect/>
          </a:stretch>
        </p:blipFill>
        <p:spPr>
          <a:xfrm>
            <a:off x="5797825" y="956392"/>
            <a:ext cx="6441624" cy="2851369"/>
          </a:xfrm>
          <a:prstGeom prst="rect">
            <a:avLst/>
          </a:prstGeom>
        </p:spPr>
      </p:pic>
      <p:grpSp>
        <p:nvGrpSpPr>
          <p:cNvPr id="22" name="组 21"/>
          <p:cNvGrpSpPr/>
          <p:nvPr/>
        </p:nvGrpSpPr>
        <p:grpSpPr>
          <a:xfrm>
            <a:off x="89408" y="764305"/>
            <a:ext cx="5708417" cy="5508397"/>
            <a:chOff x="100673" y="78808"/>
            <a:chExt cx="7082590" cy="6891056"/>
          </a:xfrm>
        </p:grpSpPr>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0463" y="78808"/>
              <a:ext cx="3352800" cy="3133344"/>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3" y="78808"/>
              <a:ext cx="3358896" cy="3133344"/>
            </a:xfrm>
            <a:prstGeom prst="rect">
              <a:avLst/>
            </a:prstGeom>
          </p:spPr>
        </p:pic>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73" y="3466152"/>
              <a:ext cx="3358896" cy="3133344"/>
            </a:xfrm>
            <a:prstGeom prst="rect">
              <a:avLst/>
            </a:prstGeom>
          </p:spPr>
        </p:pic>
        <p:pic>
          <p:nvPicPr>
            <p:cNvPr id="26" name="图片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0463" y="3466152"/>
              <a:ext cx="3352800" cy="3133344"/>
            </a:xfrm>
            <a:prstGeom prst="rect">
              <a:avLst/>
            </a:prstGeom>
          </p:spPr>
        </p:pic>
        <p:sp>
          <p:nvSpPr>
            <p:cNvPr id="27" name="文本框 26"/>
            <p:cNvSpPr txBox="1"/>
            <p:nvPr/>
          </p:nvSpPr>
          <p:spPr>
            <a:xfrm>
              <a:off x="1636256" y="3142021"/>
              <a:ext cx="1895108" cy="385032"/>
            </a:xfrm>
            <a:prstGeom prst="rect">
              <a:avLst/>
            </a:prstGeom>
            <a:noFill/>
          </p:spPr>
          <p:txBody>
            <a:bodyPr wrap="square" rtlCol="0">
              <a:spAutoFit/>
            </a:bodyPr>
            <a:lstStyle/>
            <a:p>
              <a:r>
                <a:rPr kumimoji="1" lang="en-US" altLang="zh-CN" sz="1400" dirty="0" smtClean="0"/>
                <a:t>Time Delay =  0</a:t>
              </a:r>
              <a:endParaRPr kumimoji="1" lang="zh-CN" altLang="en-US" sz="1400" dirty="0"/>
            </a:p>
          </p:txBody>
        </p:sp>
        <p:sp>
          <p:nvSpPr>
            <p:cNvPr id="28" name="文本框 27"/>
            <p:cNvSpPr txBox="1"/>
            <p:nvPr/>
          </p:nvSpPr>
          <p:spPr>
            <a:xfrm>
              <a:off x="4918733" y="3147490"/>
              <a:ext cx="1868656" cy="385032"/>
            </a:xfrm>
            <a:prstGeom prst="rect">
              <a:avLst/>
            </a:prstGeom>
            <a:noFill/>
          </p:spPr>
          <p:txBody>
            <a:bodyPr wrap="square" rtlCol="0">
              <a:spAutoFit/>
            </a:bodyPr>
            <a:lstStyle/>
            <a:p>
              <a:r>
                <a:rPr kumimoji="1" lang="en-US" altLang="zh-CN" sz="1400" smtClean="0"/>
                <a:t>Time Delay = </a:t>
              </a:r>
              <a:r>
                <a:rPr kumimoji="1" lang="en-US" altLang="zh-CN" sz="1400" dirty="0" smtClean="0"/>
                <a:t>1</a:t>
              </a:r>
              <a:endParaRPr kumimoji="1" lang="zh-CN" altLang="en-US" sz="1400" dirty="0"/>
            </a:p>
          </p:txBody>
        </p:sp>
        <p:sp>
          <p:nvSpPr>
            <p:cNvPr id="29" name="文本框 28"/>
            <p:cNvSpPr txBox="1"/>
            <p:nvPr/>
          </p:nvSpPr>
          <p:spPr>
            <a:xfrm>
              <a:off x="1550019" y="6557982"/>
              <a:ext cx="1874577" cy="385032"/>
            </a:xfrm>
            <a:prstGeom prst="rect">
              <a:avLst/>
            </a:prstGeom>
            <a:noFill/>
          </p:spPr>
          <p:txBody>
            <a:bodyPr wrap="square" rtlCol="0">
              <a:spAutoFit/>
            </a:bodyPr>
            <a:lstStyle/>
            <a:p>
              <a:r>
                <a:rPr kumimoji="1" lang="en-US" altLang="zh-CN" sz="1400" smtClean="0"/>
                <a:t>Time Delay </a:t>
              </a:r>
              <a:r>
                <a:rPr kumimoji="1" lang="en-US" altLang="zh-CN" sz="1400" dirty="0" smtClean="0"/>
                <a:t>= 2</a:t>
              </a:r>
              <a:endParaRPr kumimoji="1" lang="zh-CN" altLang="en-US" sz="1400" dirty="0"/>
            </a:p>
          </p:txBody>
        </p:sp>
        <p:sp>
          <p:nvSpPr>
            <p:cNvPr id="30" name="文本框 29"/>
            <p:cNvSpPr txBox="1"/>
            <p:nvPr/>
          </p:nvSpPr>
          <p:spPr>
            <a:xfrm>
              <a:off x="4590676" y="6584832"/>
              <a:ext cx="2205700" cy="385032"/>
            </a:xfrm>
            <a:prstGeom prst="rect">
              <a:avLst/>
            </a:prstGeom>
            <a:noFill/>
          </p:spPr>
          <p:txBody>
            <a:bodyPr wrap="square" rtlCol="0">
              <a:spAutoFit/>
            </a:bodyPr>
            <a:lstStyle/>
            <a:p>
              <a:r>
                <a:rPr kumimoji="1" lang="en-US" altLang="zh-CN" sz="1400" dirty="0" smtClean="0"/>
                <a:t>Time Delay = 3</a:t>
              </a:r>
              <a:endParaRPr kumimoji="1" lang="zh-CN" altLang="en-US" sz="1400" dirty="0"/>
            </a:p>
          </p:txBody>
        </p:sp>
        <p:cxnSp>
          <p:nvCxnSpPr>
            <p:cNvPr id="31" name="直线连接符 30"/>
            <p:cNvCxnSpPr/>
            <p:nvPr/>
          </p:nvCxnSpPr>
          <p:spPr>
            <a:xfrm>
              <a:off x="487680" y="487680"/>
              <a:ext cx="746760" cy="2724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495085" y="3886200"/>
              <a:ext cx="2219000" cy="2713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3" name="文本框 32"/>
              <p:cNvSpPr txBox="1"/>
              <p:nvPr/>
            </p:nvSpPr>
            <p:spPr>
              <a:xfrm>
                <a:off x="7437117" y="4167293"/>
                <a:ext cx="2117182" cy="4839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m:t>
                          </m:r>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m:oMathPara>
                </a14:m>
                <a:endParaRPr kumimoji="1" lang="en-US" altLang="zh-CN" dirty="0" smtClean="0"/>
              </a:p>
              <a:p>
                <a:pPr algn="ctr"/>
                <a:r>
                  <a:rPr kumimoji="1" lang="en-US" altLang="zh-CN" sz="1200" dirty="0" smtClean="0"/>
                  <a:t>In this situation, </a:t>
                </a:r>
                <a:r>
                  <a:rPr kumimoji="1" lang="en-US" altLang="zh-CN" sz="1200" dirty="0" err="1" smtClean="0"/>
                  <a:t>N</a:t>
                </a:r>
                <a:r>
                  <a:rPr kumimoji="1" lang="en-US" altLang="zh-CN" sz="1200" baseline="-25000" dirty="0" err="1" smtClean="0"/>
                  <a:t>t</a:t>
                </a:r>
                <a:r>
                  <a:rPr kumimoji="1" lang="en-US" altLang="zh-CN" sz="1200" dirty="0" smtClean="0"/>
                  <a:t> is 1</a:t>
                </a:r>
                <a:endParaRPr kumimoji="1" lang="zh-CN" altLang="en-US" sz="1200" dirty="0"/>
              </a:p>
            </p:txBody>
          </p:sp>
        </mc:Choice>
        <mc:Fallback xmlns="">
          <p:sp>
            <p:nvSpPr>
              <p:cNvPr id="33" name="文本框 32"/>
              <p:cNvSpPr txBox="1">
                <a:spLocks noRot="1" noChangeAspect="1" noMove="1" noResize="1" noEditPoints="1" noAdjustHandles="1" noChangeArrowheads="1" noChangeShapeType="1" noTextEdit="1"/>
              </p:cNvSpPr>
              <p:nvPr/>
            </p:nvSpPr>
            <p:spPr>
              <a:xfrm>
                <a:off x="7437117" y="4167293"/>
                <a:ext cx="2117182" cy="483915"/>
              </a:xfrm>
              <a:prstGeom prst="rect">
                <a:avLst/>
              </a:prstGeom>
              <a:blipFill rotWithShape="0">
                <a:blip r:embed="rId8"/>
                <a:stretch>
                  <a:fillRect l="-2017" t="-1266" r="-3746" b="-18987"/>
                </a:stretch>
              </a:blipFill>
            </p:spPr>
            <p:txBody>
              <a:bodyPr/>
              <a:lstStyle/>
              <a:p>
                <a:r>
                  <a:rPr lang="zh-CN" altLang="en-US">
                    <a:noFill/>
                  </a:rPr>
                  <a:t> </a:t>
                </a:r>
              </a:p>
            </p:txBody>
          </p:sp>
        </mc:Fallback>
      </mc:AlternateContent>
      <p:sp>
        <p:nvSpPr>
          <p:cNvPr id="13" name="文本框 12"/>
          <p:cNvSpPr txBox="1"/>
          <p:nvPr/>
        </p:nvSpPr>
        <p:spPr>
          <a:xfrm>
            <a:off x="6718852" y="5095461"/>
            <a:ext cx="3631096" cy="646331"/>
          </a:xfrm>
          <a:prstGeom prst="rect">
            <a:avLst/>
          </a:prstGeom>
          <a:noFill/>
        </p:spPr>
        <p:txBody>
          <a:bodyPr wrap="square" rtlCol="0">
            <a:spAutoFit/>
          </a:bodyPr>
          <a:lstStyle/>
          <a:p>
            <a:r>
              <a:rPr kumimoji="1" lang="en-US" altLang="zh-CN" sz="1200" dirty="0" smtClean="0"/>
              <a:t>FDMT</a:t>
            </a:r>
          </a:p>
          <a:p>
            <a:r>
              <a:rPr kumimoji="1" lang="en-US" altLang="zh-CN" sz="1200" dirty="0" smtClean="0"/>
              <a:t>Barak </a:t>
            </a:r>
            <a:r>
              <a:rPr kumimoji="1" lang="en-US" altLang="zh-CN" sz="1200" dirty="0" err="1"/>
              <a:t>Zackay</a:t>
            </a:r>
            <a:r>
              <a:rPr kumimoji="1" lang="en-US" altLang="zh-CN" sz="1200" dirty="0"/>
              <a:t> , [</a:t>
            </a:r>
            <a:r>
              <a:rPr kumimoji="1" lang="en-US" altLang="zh-CN" sz="1200" dirty="0" smtClean="0"/>
              <a:t> </a:t>
            </a:r>
            <a:r>
              <a:rPr kumimoji="1" lang="en-US" altLang="zh-CN" sz="1200" dirty="0"/>
              <a:t>The Astrophysical Journal, 835:11 (13pp), 2017 January 20 </a:t>
            </a:r>
            <a:r>
              <a:rPr kumimoji="1" lang="en-US" altLang="zh-CN" sz="1200" dirty="0" smtClean="0"/>
              <a:t>]</a:t>
            </a:r>
            <a:endParaRPr kumimoji="1" lang="en-US" altLang="zh-CN" sz="1200" dirty="0"/>
          </a:p>
        </p:txBody>
      </p:sp>
    </p:spTree>
    <p:extLst>
      <p:ext uri="{BB962C8B-B14F-4D97-AF65-F5344CB8AC3E}">
        <p14:creationId xmlns:p14="http://schemas.microsoft.com/office/powerpoint/2010/main" val="14422159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8748" y="484632"/>
            <a:ext cx="10379500" cy="1609344"/>
          </a:xfrm>
        </p:spPr>
        <p:txBody>
          <a:bodyPr/>
          <a:lstStyle/>
          <a:p>
            <a:pPr algn="ctr"/>
            <a:r>
              <a:rPr kumimoji="1" lang="en-US" altLang="zh-CN" dirty="0" smtClean="0"/>
              <a:t>Introduction to a new idea to Search Fast Radio burst  </a:t>
            </a:r>
            <a:endParaRPr kumimoji="1" lang="zh-CN" altLang="en-US" dirty="0"/>
          </a:p>
        </p:txBody>
      </p:sp>
      <p:sp>
        <p:nvSpPr>
          <p:cNvPr id="3" name="内容占位符 2"/>
          <p:cNvSpPr>
            <a:spLocks noGrp="1"/>
          </p:cNvSpPr>
          <p:nvPr>
            <p:ph idx="1"/>
          </p:nvPr>
        </p:nvSpPr>
        <p:spPr/>
        <p:txBody>
          <a:bodyPr>
            <a:normAutofit/>
          </a:bodyPr>
          <a:lstStyle/>
          <a:p>
            <a:pPr algn="ctr"/>
            <a:endParaRPr kumimoji="1" lang="en-US" altLang="zh-CN" sz="3200" dirty="0" smtClean="0"/>
          </a:p>
          <a:p>
            <a:pPr algn="ctr"/>
            <a:endParaRPr kumimoji="1" lang="en-US" altLang="zh-CN" sz="3200" dirty="0" smtClean="0"/>
          </a:p>
          <a:p>
            <a:pPr marL="0" indent="0" algn="ctr">
              <a:buNone/>
            </a:pPr>
            <a:r>
              <a:rPr kumimoji="1" lang="en-US" altLang="zh-CN" sz="3200" dirty="0" smtClean="0"/>
              <a:t>2 Dimensional FFT Algorithm!</a:t>
            </a:r>
          </a:p>
          <a:p>
            <a:pPr marL="0" indent="0" algn="ctr">
              <a:buNone/>
            </a:pPr>
            <a:r>
              <a:rPr kumimoji="1" lang="en-US" altLang="zh-CN" sz="1600" dirty="0" smtClean="0"/>
              <a:t>Collaborator :	</a:t>
            </a:r>
            <a:r>
              <a:rPr kumimoji="1" lang="en-US" altLang="zh-CN" sz="1600" dirty="0" err="1" smtClean="0"/>
              <a:t>Ue</a:t>
            </a:r>
            <a:r>
              <a:rPr kumimoji="1" lang="en-US" altLang="zh-CN" sz="1600" dirty="0" smtClean="0"/>
              <a:t>-li Peng,  </a:t>
            </a:r>
            <a:r>
              <a:rPr kumimoji="1" lang="en-US" altLang="zh-CN" sz="1600" dirty="0" err="1" smtClean="0"/>
              <a:t>Xuelei</a:t>
            </a:r>
            <a:r>
              <a:rPr kumimoji="1" lang="en-US" altLang="zh-CN" sz="1600" dirty="0" smtClean="0"/>
              <a:t> Chen,  </a:t>
            </a:r>
            <a:r>
              <a:rPr kumimoji="1" lang="en-US" altLang="zh-CN" sz="1600" dirty="0" err="1" smtClean="0"/>
              <a:t>Yichao</a:t>
            </a:r>
            <a:r>
              <a:rPr kumimoji="1" lang="en-US" altLang="zh-CN" sz="1600" dirty="0" smtClean="0"/>
              <a:t> Li,  </a:t>
            </a:r>
            <a:r>
              <a:rPr kumimoji="1" lang="en-US" altLang="zh-CN" sz="1600" dirty="0" err="1" smtClean="0"/>
              <a:t>Jayanth</a:t>
            </a:r>
            <a:r>
              <a:rPr kumimoji="1" lang="en-US" altLang="zh-CN" sz="1600" dirty="0" smtClean="0"/>
              <a:t> </a:t>
            </a:r>
            <a:r>
              <a:rPr kumimoji="1" lang="en-US" altLang="zh-CN" sz="1600" dirty="0" err="1" smtClean="0"/>
              <a:t>Chennamangaiam</a:t>
            </a:r>
            <a:r>
              <a:rPr kumimoji="1" lang="en-US" altLang="zh-CN" sz="1600" dirty="0" smtClean="0"/>
              <a:t>, Dan </a:t>
            </a:r>
            <a:r>
              <a:rPr kumimoji="1" lang="en-US" altLang="zh-CN" sz="1600" dirty="0" err="1" smtClean="0"/>
              <a:t>Werthimer</a:t>
            </a:r>
            <a:r>
              <a:rPr kumimoji="1" lang="en-US" altLang="zh-CN" sz="1600" dirty="0" smtClean="0"/>
              <a:t>,</a:t>
            </a:r>
          </a:p>
          <a:p>
            <a:pPr marL="0" indent="0" algn="ctr">
              <a:buNone/>
            </a:pPr>
            <a:r>
              <a:rPr kumimoji="1" lang="en-US" altLang="zh-CN" sz="1600" dirty="0" smtClean="0"/>
              <a:t>Jack </a:t>
            </a:r>
            <a:r>
              <a:rPr kumimoji="1" lang="en-US" altLang="zh-CN" sz="1600" dirty="0" err="1" smtClean="0"/>
              <a:t>Hickish</a:t>
            </a:r>
            <a:r>
              <a:rPr kumimoji="1" lang="en-US" altLang="zh-CN" sz="1600" dirty="0" smtClean="0"/>
              <a:t>, Casey law,</a:t>
            </a:r>
            <a:r>
              <a:rPr lang="en-US" altLang="zh-CN" sz="1600" dirty="0" smtClean="0"/>
              <a:t>  </a:t>
            </a:r>
            <a:r>
              <a:rPr lang="en-US" altLang="zh-CN" sz="1600" dirty="0" err="1" smtClean="0"/>
              <a:t>Vishalkumar</a:t>
            </a:r>
            <a:r>
              <a:rPr lang="en-US" altLang="zh-CN" sz="1600" dirty="0" smtClean="0"/>
              <a:t> </a:t>
            </a:r>
            <a:r>
              <a:rPr lang="en-US" altLang="zh-CN" sz="1600" dirty="0" err="1"/>
              <a:t>Rasiklal</a:t>
            </a:r>
            <a:r>
              <a:rPr lang="en-US" altLang="zh-CN" sz="1600" dirty="0"/>
              <a:t> </a:t>
            </a:r>
            <a:r>
              <a:rPr lang="en-US" altLang="zh-CN" sz="1600" dirty="0" err="1" smtClean="0"/>
              <a:t>Gajjar</a:t>
            </a:r>
            <a:r>
              <a:rPr lang="en-US" altLang="zh-CN" sz="1600" dirty="0" smtClean="0"/>
              <a:t>,</a:t>
            </a:r>
            <a:endParaRPr lang="en-US" altLang="zh-CN" sz="1600" dirty="0"/>
          </a:p>
          <a:p>
            <a:pPr marL="0" indent="0" algn="ctr">
              <a:buNone/>
            </a:pPr>
            <a:r>
              <a:rPr kumimoji="1" lang="en-US" altLang="zh-CN" sz="1600" dirty="0" smtClean="0"/>
              <a:t>Greg </a:t>
            </a:r>
            <a:r>
              <a:rPr kumimoji="1" lang="en-US" altLang="zh-CN" sz="1600" dirty="0" err="1" smtClean="0"/>
              <a:t>Hellbourg</a:t>
            </a:r>
            <a:r>
              <a:rPr kumimoji="1" lang="en-US" altLang="zh-CN" sz="1600" dirty="0" smtClean="0"/>
              <a:t> etc.</a:t>
            </a:r>
            <a:endParaRPr kumimoji="1" lang="zh-CN" altLang="en-US" sz="1400" dirty="0"/>
          </a:p>
        </p:txBody>
      </p:sp>
    </p:spTree>
    <p:extLst>
      <p:ext uri="{BB962C8B-B14F-4D97-AF65-F5344CB8AC3E}">
        <p14:creationId xmlns:p14="http://schemas.microsoft.com/office/powerpoint/2010/main" val="1089369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Brief Review : Properties of 2D FFT</a:t>
            </a:r>
            <a:endParaRPr kumimoji="1" lang="zh-CN" altLang="en-US" dirty="0"/>
          </a:p>
        </p:txBody>
      </p:sp>
      <p:pic>
        <p:nvPicPr>
          <p:cNvPr id="7" name="图片 6"/>
          <p:cNvPicPr>
            <a:picLocks noChangeAspect="1"/>
          </p:cNvPicPr>
          <p:nvPr/>
        </p:nvPicPr>
        <p:blipFill>
          <a:blip r:embed="rId3"/>
          <a:stretch>
            <a:fillRect/>
          </a:stretch>
        </p:blipFill>
        <p:spPr>
          <a:xfrm>
            <a:off x="1069848" y="1850571"/>
            <a:ext cx="6782578" cy="4628779"/>
          </a:xfrm>
          <a:prstGeom prst="rect">
            <a:avLst/>
          </a:prstGeom>
        </p:spPr>
      </p:pic>
    </p:spTree>
    <p:extLst>
      <p:ext uri="{BB962C8B-B14F-4D97-AF65-F5344CB8AC3E}">
        <p14:creationId xmlns:p14="http://schemas.microsoft.com/office/powerpoint/2010/main" val="42132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73630" y="0"/>
            <a:ext cx="9369790" cy="6858000"/>
          </a:xfrm>
          <a:prstGeom prst="rect">
            <a:avLst/>
          </a:prstGeom>
        </p:spPr>
      </p:pic>
    </p:spTree>
    <p:extLst>
      <p:ext uri="{BB962C8B-B14F-4D97-AF65-F5344CB8AC3E}">
        <p14:creationId xmlns:p14="http://schemas.microsoft.com/office/powerpoint/2010/main" val="491347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461059" y="0"/>
            <a:ext cx="8747367" cy="6858000"/>
          </a:xfrm>
          <a:prstGeom prst="rect">
            <a:avLst/>
          </a:prstGeom>
        </p:spPr>
      </p:pic>
    </p:spTree>
    <p:extLst>
      <p:ext uri="{BB962C8B-B14F-4D97-AF65-F5344CB8AC3E}">
        <p14:creationId xmlns:p14="http://schemas.microsoft.com/office/powerpoint/2010/main" val="9358341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190438" y="0"/>
            <a:ext cx="8831408" cy="6858000"/>
          </a:xfrm>
          <a:prstGeom prst="rect">
            <a:avLst/>
          </a:prstGeom>
        </p:spPr>
      </p:pic>
    </p:spTree>
    <p:extLst>
      <p:ext uri="{BB962C8B-B14F-4D97-AF65-F5344CB8AC3E}">
        <p14:creationId xmlns:p14="http://schemas.microsoft.com/office/powerpoint/2010/main" val="17427382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组 92"/>
          <p:cNvGrpSpPr/>
          <p:nvPr/>
        </p:nvGrpSpPr>
        <p:grpSpPr>
          <a:xfrm>
            <a:off x="4924497" y="672568"/>
            <a:ext cx="4768228" cy="4447640"/>
            <a:chOff x="4877716" y="854242"/>
            <a:chExt cx="4768228" cy="4447640"/>
          </a:xfrm>
        </p:grpSpPr>
        <p:sp>
          <p:nvSpPr>
            <p:cNvPr id="2" name="矩形 1"/>
            <p:cNvSpPr/>
            <p:nvPr/>
          </p:nvSpPr>
          <p:spPr>
            <a:xfrm rot="2671208">
              <a:off x="7057182" y="2245363"/>
              <a:ext cx="270198" cy="1498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2" name="组 81"/>
            <p:cNvGrpSpPr/>
            <p:nvPr/>
          </p:nvGrpSpPr>
          <p:grpSpPr>
            <a:xfrm>
              <a:off x="4877716" y="854242"/>
              <a:ext cx="4768228" cy="4447640"/>
              <a:chOff x="4877716" y="854242"/>
              <a:chExt cx="4768228" cy="4447640"/>
            </a:xfrm>
          </p:grpSpPr>
          <p:cxnSp>
            <p:nvCxnSpPr>
              <p:cNvPr id="42" name="直线箭头连接符 41"/>
              <p:cNvCxnSpPr/>
              <p:nvPr/>
            </p:nvCxnSpPr>
            <p:spPr>
              <a:xfrm>
                <a:off x="6794754" y="1012663"/>
                <a:ext cx="1055936" cy="11170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p:nvPr/>
            </p:nvCxnSpPr>
            <p:spPr>
              <a:xfrm>
                <a:off x="6696700" y="1110863"/>
                <a:ext cx="1132916" cy="1190182"/>
              </a:xfrm>
              <a:prstGeom prst="straightConnector1">
                <a:avLst/>
              </a:prstGeom>
              <a:ln>
                <a:prstDash val="dash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8969178" y="1200980"/>
                <a:ext cx="676766" cy="430887"/>
              </a:xfrm>
              <a:prstGeom prst="rect">
                <a:avLst/>
              </a:prstGeom>
              <a:noFill/>
            </p:spPr>
            <p:txBody>
              <a:bodyPr wrap="square" rtlCol="0">
                <a:spAutoFit/>
              </a:bodyPr>
              <a:lstStyle/>
              <a:p>
                <a:r>
                  <a:rPr kumimoji="1" lang="en-US" altLang="zh-CN" sz="1100" dirty="0" smtClean="0"/>
                  <a:t>(x ,  y )</a:t>
                </a:r>
              </a:p>
              <a:p>
                <a:r>
                  <a:rPr kumimoji="1" lang="en-US" altLang="zh-CN" sz="1100" dirty="0" smtClean="0"/>
                  <a:t>(x’</a:t>
                </a:r>
                <a:r>
                  <a:rPr kumimoji="1" lang="en-US" altLang="zh-CN" sz="1100" baseline="30000" dirty="0" smtClean="0"/>
                  <a:t> </a:t>
                </a:r>
                <a:r>
                  <a:rPr kumimoji="1" lang="en-US" altLang="zh-CN" sz="1100" dirty="0" smtClean="0"/>
                  <a:t>,y’)</a:t>
                </a:r>
                <a:endParaRPr kumimoji="1" lang="zh-CN" altLang="en-US" sz="1100" dirty="0"/>
              </a:p>
            </p:txBody>
          </p:sp>
          <p:cxnSp>
            <p:nvCxnSpPr>
              <p:cNvPr id="51" name="直线连接符 50"/>
              <p:cNvCxnSpPr/>
              <p:nvPr/>
            </p:nvCxnSpPr>
            <p:spPr>
              <a:xfrm flipH="1">
                <a:off x="8410073" y="1383632"/>
                <a:ext cx="559105" cy="1203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直线连接符 51"/>
              <p:cNvCxnSpPr/>
              <p:nvPr/>
            </p:nvCxnSpPr>
            <p:spPr>
              <a:xfrm flipH="1">
                <a:off x="8386459" y="1534027"/>
                <a:ext cx="559105" cy="12032"/>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4" name="矩形 3"/>
              <p:cNvSpPr/>
              <p:nvPr/>
            </p:nvSpPr>
            <p:spPr>
              <a:xfrm>
                <a:off x="6567619" y="2374094"/>
                <a:ext cx="1268013" cy="12650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p:nvPr/>
            </p:nvCxnSpPr>
            <p:spPr>
              <a:xfrm flipV="1">
                <a:off x="6151744" y="2114246"/>
                <a:ext cx="1710132" cy="1745189"/>
              </a:xfrm>
              <a:prstGeom prst="line">
                <a:avLst/>
              </a:prstGeom>
              <a:ln/>
            </p:spPr>
            <p:style>
              <a:lnRef idx="2">
                <a:schemeClr val="dk1"/>
              </a:lnRef>
              <a:fillRef idx="0">
                <a:schemeClr val="dk1"/>
              </a:fillRef>
              <a:effectRef idx="1">
                <a:schemeClr val="dk1"/>
              </a:effectRef>
              <a:fontRef idx="minor">
                <a:schemeClr val="tx1"/>
              </a:fontRef>
            </p:style>
          </p:cxnSp>
          <p:cxnSp>
            <p:nvCxnSpPr>
              <p:cNvPr id="10" name="直线连接符 9"/>
              <p:cNvCxnSpPr/>
              <p:nvPr/>
            </p:nvCxnSpPr>
            <p:spPr>
              <a:xfrm flipV="1">
                <a:off x="6353567" y="2276005"/>
                <a:ext cx="1745745" cy="1769298"/>
              </a:xfrm>
              <a:prstGeom prst="line">
                <a:avLst/>
              </a:prstGeom>
              <a:ln/>
            </p:spPr>
            <p:style>
              <a:lnRef idx="2">
                <a:schemeClr val="dk1"/>
              </a:lnRef>
              <a:fillRef idx="0">
                <a:schemeClr val="dk1"/>
              </a:fillRef>
              <a:effectRef idx="1">
                <a:schemeClr val="dk1"/>
              </a:effectRef>
              <a:fontRef idx="minor">
                <a:schemeClr val="tx1"/>
              </a:fontRef>
            </p:style>
          </p:cxnSp>
          <p:sp>
            <p:nvSpPr>
              <p:cNvPr id="15" name="矩形 14"/>
              <p:cNvSpPr/>
              <p:nvPr/>
            </p:nvSpPr>
            <p:spPr>
              <a:xfrm>
                <a:off x="7835632" y="3639113"/>
                <a:ext cx="1268013" cy="12650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5293960" y="1098721"/>
                <a:ext cx="1268013" cy="1265019"/>
              </a:xfrm>
              <a:prstGeom prst="rect">
                <a:avLst/>
              </a:prstGeom>
              <a:no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p:cNvCxnSpPr/>
              <p:nvPr/>
            </p:nvCxnSpPr>
            <p:spPr>
              <a:xfrm flipV="1">
                <a:off x="6255969" y="2142534"/>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2" name="直线连接符 31"/>
              <p:cNvCxnSpPr/>
              <p:nvPr/>
            </p:nvCxnSpPr>
            <p:spPr>
              <a:xfrm flipV="1">
                <a:off x="6561604" y="2362063"/>
                <a:ext cx="1268012" cy="1265017"/>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35" name="直线连接符 34"/>
              <p:cNvCxnSpPr/>
              <p:nvPr/>
            </p:nvCxnSpPr>
            <p:spPr>
              <a:xfrm flipV="1">
                <a:off x="4877716" y="854242"/>
                <a:ext cx="1742685" cy="1729817"/>
              </a:xfrm>
              <a:prstGeom prst="line">
                <a:avLst/>
              </a:prstGeom>
              <a:ln/>
            </p:spPr>
            <p:style>
              <a:lnRef idx="2">
                <a:schemeClr val="dk1"/>
              </a:lnRef>
              <a:fillRef idx="0">
                <a:schemeClr val="dk1"/>
              </a:fillRef>
              <a:effectRef idx="1">
                <a:schemeClr val="dk1"/>
              </a:effectRef>
              <a:fontRef idx="minor">
                <a:schemeClr val="tx1"/>
              </a:fontRef>
            </p:style>
          </p:cxnSp>
          <p:cxnSp>
            <p:nvCxnSpPr>
              <p:cNvPr id="36" name="直线连接符 35"/>
              <p:cNvCxnSpPr/>
              <p:nvPr/>
            </p:nvCxnSpPr>
            <p:spPr>
              <a:xfrm flipV="1">
                <a:off x="5079540" y="1012663"/>
                <a:ext cx="1751759" cy="1757266"/>
              </a:xfrm>
              <a:prstGeom prst="line">
                <a:avLst/>
              </a:prstGeom>
              <a:ln/>
            </p:spPr>
            <p:style>
              <a:lnRef idx="2">
                <a:schemeClr val="dk1"/>
              </a:lnRef>
              <a:fillRef idx="0">
                <a:schemeClr val="dk1"/>
              </a:fillRef>
              <a:effectRef idx="1">
                <a:schemeClr val="dk1"/>
              </a:effectRef>
              <a:fontRef idx="minor">
                <a:schemeClr val="tx1"/>
              </a:fontRef>
            </p:style>
          </p:cxnSp>
          <p:cxnSp>
            <p:nvCxnSpPr>
              <p:cNvPr id="37" name="直线连接符 36"/>
              <p:cNvCxnSpPr/>
              <p:nvPr/>
            </p:nvCxnSpPr>
            <p:spPr>
              <a:xfrm flipV="1">
                <a:off x="4981941" y="867160"/>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8" name="直线连接符 37"/>
              <p:cNvCxnSpPr/>
              <p:nvPr/>
            </p:nvCxnSpPr>
            <p:spPr>
              <a:xfrm flipV="1">
                <a:off x="5293592" y="1098721"/>
                <a:ext cx="1268012" cy="1265017"/>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39" name="直线连接符 38"/>
              <p:cNvCxnSpPr/>
              <p:nvPr/>
            </p:nvCxnSpPr>
            <p:spPr>
              <a:xfrm flipV="1">
                <a:off x="5052069" y="944693"/>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0" name="直线连接符 39"/>
              <p:cNvCxnSpPr/>
              <p:nvPr/>
            </p:nvCxnSpPr>
            <p:spPr>
              <a:xfrm flipV="1">
                <a:off x="6329486" y="2207146"/>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3" name="矩形 52"/>
              <p:cNvSpPr/>
              <p:nvPr/>
            </p:nvSpPr>
            <p:spPr>
              <a:xfrm>
                <a:off x="8310542" y="1235766"/>
                <a:ext cx="1194405" cy="3914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6" name="直线连接符 85"/>
              <p:cNvCxnSpPr/>
              <p:nvPr/>
            </p:nvCxnSpPr>
            <p:spPr>
              <a:xfrm flipV="1">
                <a:off x="7413740" y="3386195"/>
                <a:ext cx="1742685" cy="1729817"/>
              </a:xfrm>
              <a:prstGeom prst="line">
                <a:avLst/>
              </a:prstGeom>
              <a:ln/>
            </p:spPr>
            <p:style>
              <a:lnRef idx="2">
                <a:schemeClr val="dk1"/>
              </a:lnRef>
              <a:fillRef idx="0">
                <a:schemeClr val="dk1"/>
              </a:fillRef>
              <a:effectRef idx="1">
                <a:schemeClr val="dk1"/>
              </a:effectRef>
              <a:fontRef idx="minor">
                <a:schemeClr val="tx1"/>
              </a:fontRef>
            </p:style>
          </p:cxnSp>
          <p:cxnSp>
            <p:nvCxnSpPr>
              <p:cNvPr id="87" name="直线连接符 86"/>
              <p:cNvCxnSpPr/>
              <p:nvPr/>
            </p:nvCxnSpPr>
            <p:spPr>
              <a:xfrm flipV="1">
                <a:off x="7615564" y="3544616"/>
                <a:ext cx="1751759" cy="1757266"/>
              </a:xfrm>
              <a:prstGeom prst="line">
                <a:avLst/>
              </a:prstGeom>
              <a:ln/>
            </p:spPr>
            <p:style>
              <a:lnRef idx="2">
                <a:schemeClr val="dk1"/>
              </a:lnRef>
              <a:fillRef idx="0">
                <a:schemeClr val="dk1"/>
              </a:fillRef>
              <a:effectRef idx="1">
                <a:schemeClr val="dk1"/>
              </a:effectRef>
              <a:fontRef idx="minor">
                <a:schemeClr val="tx1"/>
              </a:fontRef>
            </p:style>
          </p:cxnSp>
          <p:cxnSp>
            <p:nvCxnSpPr>
              <p:cNvPr id="88" name="直线连接符 87"/>
              <p:cNvCxnSpPr/>
              <p:nvPr/>
            </p:nvCxnSpPr>
            <p:spPr>
              <a:xfrm flipV="1">
                <a:off x="7517965" y="3399113"/>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9" name="直线连接符 88"/>
              <p:cNvCxnSpPr/>
              <p:nvPr/>
            </p:nvCxnSpPr>
            <p:spPr>
              <a:xfrm flipV="1">
                <a:off x="7829616" y="3630674"/>
                <a:ext cx="1268012" cy="1265017"/>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90" name="直线连接符 89"/>
              <p:cNvCxnSpPr/>
              <p:nvPr/>
            </p:nvCxnSpPr>
            <p:spPr>
              <a:xfrm flipV="1">
                <a:off x="7588093" y="3476646"/>
                <a:ext cx="1742685" cy="1729817"/>
              </a:xfrm>
              <a:prstGeom prst="line">
                <a:avLst/>
              </a:prstGeom>
              <a:ln>
                <a:prstDash val="dash"/>
              </a:ln>
            </p:spPr>
            <p:style>
              <a:lnRef idx="1">
                <a:schemeClr val="dk1"/>
              </a:lnRef>
              <a:fillRef idx="0">
                <a:schemeClr val="dk1"/>
              </a:fillRef>
              <a:effectRef idx="0">
                <a:schemeClr val="dk1"/>
              </a:effectRef>
              <a:fontRef idx="minor">
                <a:schemeClr val="tx1"/>
              </a:fontRef>
            </p:style>
          </p:cxnSp>
        </p:grpSp>
      </p:grpSp>
      <p:grpSp>
        <p:nvGrpSpPr>
          <p:cNvPr id="81" name="组 80"/>
          <p:cNvGrpSpPr/>
          <p:nvPr/>
        </p:nvGrpSpPr>
        <p:grpSpPr>
          <a:xfrm>
            <a:off x="811902" y="1599811"/>
            <a:ext cx="3865397" cy="2299768"/>
            <a:chOff x="1272238" y="1901391"/>
            <a:chExt cx="3865397" cy="2299768"/>
          </a:xfrm>
        </p:grpSpPr>
        <p:sp>
          <p:nvSpPr>
            <p:cNvPr id="48" name="文本框 47"/>
            <p:cNvSpPr txBox="1"/>
            <p:nvPr/>
          </p:nvSpPr>
          <p:spPr>
            <a:xfrm>
              <a:off x="3349677" y="2745335"/>
              <a:ext cx="240570" cy="276999"/>
            </a:xfrm>
            <a:prstGeom prst="rect">
              <a:avLst/>
            </a:prstGeom>
            <a:noFill/>
          </p:spPr>
          <p:txBody>
            <a:bodyPr wrap="square" rtlCol="0">
              <a:spAutoFit/>
            </a:bodyPr>
            <a:lstStyle/>
            <a:p>
              <a:r>
                <a:rPr kumimoji="1" lang="en-US" altLang="zh-CN" sz="1200" dirty="0" smtClean="0"/>
                <a:t>u</a:t>
              </a:r>
              <a:endParaRPr kumimoji="1" lang="zh-CN" altLang="en-US" sz="1200" dirty="0"/>
            </a:p>
          </p:txBody>
        </p:sp>
        <p:sp>
          <p:nvSpPr>
            <p:cNvPr id="60" name="椭圆 59"/>
            <p:cNvSpPr/>
            <p:nvPr/>
          </p:nvSpPr>
          <p:spPr>
            <a:xfrm>
              <a:off x="2595384" y="2532647"/>
              <a:ext cx="57580" cy="6005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p:cNvSpPr/>
            <p:nvPr/>
          </p:nvSpPr>
          <p:spPr>
            <a:xfrm>
              <a:off x="2895759" y="2777873"/>
              <a:ext cx="57580" cy="60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bg2"/>
                </a:solidFill>
              </a:endParaRPr>
            </a:p>
          </p:txBody>
        </p:sp>
        <p:cxnSp>
          <p:nvCxnSpPr>
            <p:cNvPr id="69" name="直线箭头连接符 68"/>
            <p:cNvCxnSpPr>
              <a:stCxn id="60" idx="1"/>
            </p:cNvCxnSpPr>
            <p:nvPr/>
          </p:nvCxnSpPr>
          <p:spPr>
            <a:xfrm flipH="1" flipV="1">
              <a:off x="2338299" y="2127972"/>
              <a:ext cx="265517" cy="4134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62" idx="2"/>
              <a:endCxn id="67" idx="3"/>
            </p:cNvCxnSpPr>
            <p:nvPr/>
          </p:nvCxnSpPr>
          <p:spPr>
            <a:xfrm flipH="1">
              <a:off x="2566951" y="2807899"/>
              <a:ext cx="3288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338299" y="2351188"/>
              <a:ext cx="1268013" cy="12650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 name="直线连接符 55"/>
            <p:cNvCxnSpPr>
              <a:stCxn id="26" idx="1"/>
              <a:endCxn id="26" idx="3"/>
            </p:cNvCxnSpPr>
            <p:nvPr/>
          </p:nvCxnSpPr>
          <p:spPr>
            <a:xfrm>
              <a:off x="2338299" y="2983698"/>
              <a:ext cx="126801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6" idx="0"/>
              <a:endCxn id="26" idx="2"/>
            </p:cNvCxnSpPr>
            <p:nvPr/>
          </p:nvCxnSpPr>
          <p:spPr>
            <a:xfrm>
              <a:off x="2972306" y="2351188"/>
              <a:ext cx="0" cy="1265019"/>
            </a:xfrm>
            <a:prstGeom prst="line">
              <a:avLst/>
            </a:prstGeom>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2839917" y="2064837"/>
              <a:ext cx="240570" cy="276999"/>
            </a:xfrm>
            <a:prstGeom prst="rect">
              <a:avLst/>
            </a:prstGeom>
            <a:noFill/>
          </p:spPr>
          <p:txBody>
            <a:bodyPr wrap="square" rtlCol="0">
              <a:spAutoFit/>
            </a:bodyPr>
            <a:lstStyle/>
            <a:p>
              <a:r>
                <a:rPr kumimoji="1" lang="en-US" altLang="zh-CN" sz="1200" dirty="0" smtClean="0"/>
                <a:t>v</a:t>
              </a:r>
              <a:endParaRPr kumimoji="1" lang="zh-CN" altLang="en-US" sz="1200" dirty="0"/>
            </a:p>
          </p:txBody>
        </p:sp>
        <p:sp>
          <p:nvSpPr>
            <p:cNvPr id="61" name="椭圆 60"/>
            <p:cNvSpPr/>
            <p:nvPr/>
          </p:nvSpPr>
          <p:spPr>
            <a:xfrm>
              <a:off x="3498552" y="3399437"/>
              <a:ext cx="67125" cy="6558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p:cNvSpPr/>
            <p:nvPr/>
          </p:nvSpPr>
          <p:spPr>
            <a:xfrm>
              <a:off x="3200363" y="3113734"/>
              <a:ext cx="57580" cy="60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4" name="文本框 63"/>
                <p:cNvSpPr txBox="1"/>
                <p:nvPr/>
              </p:nvSpPr>
              <p:spPr>
                <a:xfrm>
                  <a:off x="1434296" y="1901391"/>
                  <a:ext cx="1189878"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i="1" smtClean="0">
                                <a:latin typeface="Cambria Math" charset="0"/>
                              </a:rPr>
                            </m:ctrlPr>
                          </m:sSupPr>
                          <m:e>
                            <m:r>
                              <a:rPr kumimoji="1" lang="mr-IN" altLang="zh-CN" i="1" smtClean="0">
                                <a:latin typeface="Cambria Math" charset="0"/>
                              </a:rPr>
                              <m:t>𝑒</m:t>
                            </m:r>
                          </m:e>
                          <m:sup>
                            <m:r>
                              <a:rPr kumimoji="1" lang="mr-IN" altLang="zh-CN" i="1" smtClean="0">
                                <a:latin typeface="Cambria Math" charset="0"/>
                              </a:rPr>
                              <m:t>−</m:t>
                            </m:r>
                            <m:r>
                              <a:rPr kumimoji="1" lang="en-US" altLang="zh-CN" b="0" i="1" smtClean="0">
                                <a:latin typeface="Cambria Math" charset="0"/>
                              </a:rPr>
                              <m:t>𝑗</m:t>
                            </m:r>
                            <m:r>
                              <a:rPr kumimoji="1" lang="en-US" altLang="zh-CN" b="0" i="1" smtClean="0">
                                <a:latin typeface="Cambria Math" charset="0"/>
                              </a:rPr>
                              <m:t>𝜋</m:t>
                            </m:r>
                            <m:r>
                              <a:rPr kumimoji="1" lang="en-US" altLang="zh-CN" b="0" i="1" smtClean="0">
                                <a:latin typeface="Cambria Math" charset="0"/>
                              </a:rPr>
                              <m:t>(</m:t>
                            </m:r>
                            <m:r>
                              <a:rPr kumimoji="1" lang="en-US" altLang="zh-CN" b="0" i="1" smtClean="0">
                                <a:latin typeface="Cambria Math" charset="0"/>
                              </a:rPr>
                              <m:t>𝑢𝑥</m:t>
                            </m:r>
                            <m:r>
                              <a:rPr kumimoji="1" lang="en-US" altLang="zh-CN" b="0" i="1" smtClean="0">
                                <a:latin typeface="Cambria Math" charset="0"/>
                              </a:rPr>
                              <m:t>+</m:t>
                            </m:r>
                            <m:r>
                              <a:rPr kumimoji="1" lang="en-US" altLang="zh-CN" b="0" i="1" smtClean="0">
                                <a:latin typeface="Cambria Math" charset="0"/>
                              </a:rPr>
                              <m:t>𝑣𝑦</m:t>
                            </m:r>
                            <m:r>
                              <a:rPr kumimoji="1" lang="en-US" altLang="zh-CN" b="0" i="1" smtClean="0">
                                <a:latin typeface="Cambria Math" charset="0"/>
                              </a:rPr>
                              <m:t>)</m:t>
                            </m:r>
                          </m:sup>
                        </m:sSup>
                      </m:oMath>
                    </m:oMathPara>
                  </a14:m>
                  <a:endParaRPr kumimoji="1" lang="zh-CN" altLang="en-US" dirty="0"/>
                </a:p>
              </p:txBody>
            </p:sp>
          </mc:Choice>
          <mc:Fallback xmlns="">
            <p:sp>
              <p:nvSpPr>
                <p:cNvPr id="64" name="文本框 63"/>
                <p:cNvSpPr txBox="1">
                  <a:spLocks noRot="1" noChangeAspect="1" noMove="1" noResize="1" noEditPoints="1" noAdjustHandles="1" noChangeArrowheads="1" noChangeShapeType="1" noTextEdit="1"/>
                </p:cNvSpPr>
                <p:nvPr/>
              </p:nvSpPr>
              <p:spPr>
                <a:xfrm>
                  <a:off x="1434296" y="1901391"/>
                  <a:ext cx="1189878" cy="288477"/>
                </a:xfrm>
                <a:prstGeom prst="rect">
                  <a:avLst/>
                </a:prstGeom>
                <a:blipFill rotWithShape="0">
                  <a:blip r:embed="rId3"/>
                  <a:stretch>
                    <a:fillRect l="-2051" t="-6250" r="-3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3606312" y="3862348"/>
                  <a:ext cx="1205843" cy="338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i="1" smtClean="0">
                                <a:latin typeface="Cambria Math" charset="0"/>
                              </a:rPr>
                            </m:ctrlPr>
                          </m:sSupPr>
                          <m:e>
                            <m:r>
                              <a:rPr kumimoji="1" lang="mr-IN" altLang="zh-CN" i="1" smtClean="0">
                                <a:latin typeface="Cambria Math" charset="0"/>
                              </a:rPr>
                              <m:t>𝑒</m:t>
                            </m:r>
                          </m:e>
                          <m:sup>
                            <m:r>
                              <a:rPr kumimoji="1" lang="en-US" altLang="zh-CN" b="0" i="1" smtClean="0">
                                <a:latin typeface="Cambria Math" charset="0"/>
                              </a:rPr>
                              <m:t>𝑗</m:t>
                            </m:r>
                            <m:r>
                              <a:rPr kumimoji="1" lang="en-US" altLang="zh-CN" b="0" i="1" smtClean="0">
                                <a:latin typeface="Cambria Math" charset="0"/>
                              </a:rPr>
                              <m:t>𝜋</m:t>
                            </m:r>
                            <m:r>
                              <a:rPr kumimoji="1" lang="en-US" altLang="zh-CN" b="0" i="1" smtClean="0">
                                <a:latin typeface="Cambria Math" charset="0"/>
                              </a:rPr>
                              <m:t>(</m:t>
                            </m:r>
                            <m:r>
                              <a:rPr kumimoji="1" lang="en-US" altLang="zh-CN" b="0" i="1" smtClean="0">
                                <a:latin typeface="Cambria Math" charset="0"/>
                              </a:rPr>
                              <m:t>𝑢</m:t>
                            </m:r>
                            <m:sSup>
                              <m:sSupPr>
                                <m:ctrlPr>
                                  <a:rPr kumimoji="1" lang="en-US" altLang="zh-CN" b="0" i="1" smtClean="0">
                                    <a:latin typeface="Cambria Math" charset="0"/>
                                  </a:rPr>
                                </m:ctrlPr>
                              </m:sSupPr>
                              <m:e>
                                <m:r>
                                  <a:rPr kumimoji="1" lang="en-US" altLang="zh-CN" b="0" i="1" smtClean="0">
                                    <a:latin typeface="Cambria Math" charset="0"/>
                                  </a:rPr>
                                  <m:t>𝑥</m:t>
                                </m:r>
                              </m:e>
                              <m:sup/>
                            </m:sSup>
                            <m:r>
                              <a:rPr kumimoji="1" lang="en-US" altLang="zh-CN" b="0" i="1" smtClean="0">
                                <a:latin typeface="Cambria Math" charset="0"/>
                              </a:rPr>
                              <m:t>+</m:t>
                            </m:r>
                            <m:r>
                              <a:rPr kumimoji="1" lang="en-US" altLang="zh-CN" b="0" i="1" smtClean="0">
                                <a:latin typeface="Cambria Math" charset="0"/>
                              </a:rPr>
                              <m:t>𝑣𝑦</m:t>
                            </m:r>
                            <m:r>
                              <a:rPr kumimoji="1" lang="en-US" altLang="zh-CN" b="0" i="1" smtClean="0">
                                <a:latin typeface="Cambria Math" charset="0"/>
                              </a:rPr>
                              <m:t>)</m:t>
                            </m:r>
                          </m:sup>
                        </m:sSup>
                      </m:oMath>
                    </m:oMathPara>
                  </a14:m>
                  <a:endParaRPr kumimoji="1" lang="zh-CN" altLang="en-US" dirty="0"/>
                </a:p>
              </p:txBody>
            </p:sp>
          </mc:Choice>
          <mc:Fallback xmlns="">
            <p:sp>
              <p:nvSpPr>
                <p:cNvPr id="65" name="文本框 64"/>
                <p:cNvSpPr txBox="1">
                  <a:spLocks noRot="1" noChangeAspect="1" noMove="1" noResize="1" noEditPoints="1" noAdjustHandles="1" noChangeArrowheads="1" noChangeShapeType="1" noTextEdit="1"/>
                </p:cNvSpPr>
                <p:nvPr/>
              </p:nvSpPr>
              <p:spPr>
                <a:xfrm>
                  <a:off x="3606312" y="3862348"/>
                  <a:ext cx="1205843" cy="338811"/>
                </a:xfrm>
                <a:prstGeom prst="rect">
                  <a:avLst/>
                </a:prstGeom>
                <a:blipFill rotWithShape="0">
                  <a:blip r:embed="rId4"/>
                  <a:stretch>
                    <a:fillRect l="-1515" r="-35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3842922" y="2928380"/>
                  <a:ext cx="1294713"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i="1" smtClean="0">
                                <a:latin typeface="Cambria Math" charset="0"/>
                              </a:rPr>
                            </m:ctrlPr>
                          </m:sSupPr>
                          <m:e>
                            <m:r>
                              <a:rPr kumimoji="1" lang="mr-IN" altLang="zh-CN" i="1" smtClean="0">
                                <a:latin typeface="Cambria Math" charset="0"/>
                              </a:rPr>
                              <m:t>𝑒</m:t>
                            </m:r>
                          </m:e>
                          <m:sup>
                            <m:r>
                              <a:rPr kumimoji="1" lang="en-US" altLang="zh-CN" b="0" i="1" smtClean="0">
                                <a:latin typeface="Cambria Math" charset="0"/>
                              </a:rPr>
                              <m:t>𝑗</m:t>
                            </m:r>
                            <m:r>
                              <a:rPr kumimoji="1" lang="en-US" altLang="zh-CN" b="0" i="1" smtClean="0">
                                <a:latin typeface="Cambria Math" charset="0"/>
                              </a:rPr>
                              <m:t>𝜋</m:t>
                            </m:r>
                            <m:r>
                              <a:rPr kumimoji="1" lang="en-US" altLang="zh-CN" b="0" i="1" smtClean="0">
                                <a:latin typeface="Cambria Math" charset="0"/>
                              </a:rPr>
                              <m:t>(</m:t>
                            </m:r>
                            <m:r>
                              <a:rPr kumimoji="1" lang="en-US" altLang="zh-CN" b="0" i="1" smtClean="0">
                                <a:latin typeface="Cambria Math" charset="0"/>
                              </a:rPr>
                              <m:t>𝑢</m:t>
                            </m:r>
                            <m:r>
                              <a:rPr kumimoji="1" lang="en-US" altLang="zh-CN" b="0" i="1" smtClean="0">
                                <a:latin typeface="Cambria Math" charset="0"/>
                              </a:rPr>
                              <m:t>′</m:t>
                            </m:r>
                            <m:r>
                              <a:rPr kumimoji="1" lang="en-US" altLang="zh-CN" b="0" i="1" smtClean="0">
                                <a:latin typeface="Cambria Math" charset="0"/>
                              </a:rPr>
                              <m:t>𝑥</m:t>
                            </m:r>
                            <m:r>
                              <a:rPr kumimoji="1" lang="en-US" altLang="zh-CN" b="0" i="1" smtClean="0">
                                <a:latin typeface="Cambria Math" charset="0"/>
                              </a:rPr>
                              <m:t>′+</m:t>
                            </m:r>
                            <m:r>
                              <a:rPr kumimoji="1" lang="en-US" altLang="zh-CN" b="0" i="1" smtClean="0">
                                <a:latin typeface="Cambria Math" charset="0"/>
                              </a:rPr>
                              <m:t>𝑣</m:t>
                            </m:r>
                            <m:r>
                              <a:rPr kumimoji="1" lang="en-US" altLang="zh-CN" b="0" i="1" smtClean="0">
                                <a:latin typeface="Cambria Math" charset="0"/>
                              </a:rPr>
                              <m:t>′</m:t>
                            </m:r>
                            <m:r>
                              <a:rPr kumimoji="1" lang="en-US" altLang="zh-CN" b="0" i="1" smtClean="0">
                                <a:latin typeface="Cambria Math" charset="0"/>
                              </a:rPr>
                              <m:t>𝑦</m:t>
                            </m:r>
                            <m:r>
                              <a:rPr kumimoji="1" lang="en-US" altLang="zh-CN" b="0" i="1" smtClean="0">
                                <a:latin typeface="Cambria Math" charset="0"/>
                              </a:rPr>
                              <m:t>′)</m:t>
                            </m:r>
                          </m:sup>
                        </m:sSup>
                      </m:oMath>
                    </m:oMathPara>
                  </a14:m>
                  <a:endParaRPr kumimoji="1" lang="zh-CN" altLang="en-US" dirty="0"/>
                </a:p>
              </p:txBody>
            </p:sp>
          </mc:Choice>
          <mc:Fallback xmlns="">
            <p:sp>
              <p:nvSpPr>
                <p:cNvPr id="66" name="文本框 65"/>
                <p:cNvSpPr txBox="1">
                  <a:spLocks noRot="1" noChangeAspect="1" noMove="1" noResize="1" noEditPoints="1" noAdjustHandles="1" noChangeArrowheads="1" noChangeShapeType="1" noTextEdit="1"/>
                </p:cNvSpPr>
                <p:nvPr/>
              </p:nvSpPr>
              <p:spPr>
                <a:xfrm>
                  <a:off x="3842922" y="2928380"/>
                  <a:ext cx="1294713" cy="288477"/>
                </a:xfrm>
                <a:prstGeom prst="rect">
                  <a:avLst/>
                </a:prstGeom>
                <a:blipFill rotWithShape="0">
                  <a:blip r:embed="rId5"/>
                  <a:stretch>
                    <a:fillRect l="-1887" t="-6383" r="-3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p:cNvSpPr txBox="1"/>
                <p:nvPr/>
              </p:nvSpPr>
              <p:spPr>
                <a:xfrm>
                  <a:off x="1272238" y="2663660"/>
                  <a:ext cx="1294713"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mr-IN" altLang="zh-CN" i="1" smtClean="0">
                                <a:latin typeface="Cambria Math" charset="0"/>
                              </a:rPr>
                            </m:ctrlPr>
                          </m:sSupPr>
                          <m:e>
                            <m:r>
                              <a:rPr kumimoji="1" lang="mr-IN" altLang="zh-CN" i="1" smtClean="0">
                                <a:latin typeface="Cambria Math" charset="0"/>
                              </a:rPr>
                              <m:t>𝑒</m:t>
                            </m:r>
                          </m:e>
                          <m:sup>
                            <m:r>
                              <a:rPr kumimoji="1" lang="en-US" altLang="zh-CN" b="0" i="1" smtClean="0">
                                <a:latin typeface="Cambria Math" charset="0"/>
                              </a:rPr>
                              <m:t>𝑗</m:t>
                            </m:r>
                            <m:r>
                              <a:rPr kumimoji="1" lang="en-US" altLang="zh-CN" b="0" i="1" smtClean="0">
                                <a:latin typeface="Cambria Math" charset="0"/>
                              </a:rPr>
                              <m:t>𝜋</m:t>
                            </m:r>
                            <m:r>
                              <a:rPr kumimoji="1" lang="en-US" altLang="zh-CN" b="0" i="1" smtClean="0">
                                <a:latin typeface="Cambria Math" charset="0"/>
                              </a:rPr>
                              <m:t>(</m:t>
                            </m:r>
                            <m:r>
                              <a:rPr kumimoji="1" lang="en-US" altLang="zh-CN" b="0" i="1" smtClean="0">
                                <a:latin typeface="Cambria Math" charset="0"/>
                              </a:rPr>
                              <m:t>𝑢</m:t>
                            </m:r>
                            <m:r>
                              <a:rPr kumimoji="1" lang="en-US" altLang="zh-CN" b="0" i="1" smtClean="0">
                                <a:latin typeface="Cambria Math" charset="0"/>
                              </a:rPr>
                              <m:t>′</m:t>
                            </m:r>
                            <m:r>
                              <a:rPr kumimoji="1" lang="en-US" altLang="zh-CN" b="0" i="1" smtClean="0">
                                <a:latin typeface="Cambria Math" charset="0"/>
                              </a:rPr>
                              <m:t>𝑥</m:t>
                            </m:r>
                            <m:r>
                              <a:rPr kumimoji="1" lang="en-US" altLang="zh-CN" b="0" i="1" smtClean="0">
                                <a:latin typeface="Cambria Math" charset="0"/>
                              </a:rPr>
                              <m:t>′+</m:t>
                            </m:r>
                            <m:r>
                              <a:rPr kumimoji="1" lang="en-US" altLang="zh-CN" b="0" i="1" smtClean="0">
                                <a:latin typeface="Cambria Math" charset="0"/>
                              </a:rPr>
                              <m:t>𝑣</m:t>
                            </m:r>
                            <m:r>
                              <a:rPr kumimoji="1" lang="en-US" altLang="zh-CN" b="0" i="1" smtClean="0">
                                <a:latin typeface="Cambria Math" charset="0"/>
                              </a:rPr>
                              <m:t>′</m:t>
                            </m:r>
                            <m:r>
                              <a:rPr kumimoji="1" lang="en-US" altLang="zh-CN" b="0" i="1" smtClean="0">
                                <a:latin typeface="Cambria Math" charset="0"/>
                              </a:rPr>
                              <m:t>𝑦</m:t>
                            </m:r>
                            <m:r>
                              <a:rPr kumimoji="1" lang="en-US" altLang="zh-CN" b="0" i="1" smtClean="0">
                                <a:latin typeface="Cambria Math" charset="0"/>
                              </a:rPr>
                              <m:t>′)</m:t>
                            </m:r>
                          </m:sup>
                        </m:sSup>
                      </m:oMath>
                    </m:oMathPara>
                  </a14:m>
                  <a:endParaRPr kumimoji="1" lang="zh-CN" altLang="en-US" dirty="0"/>
                </a:p>
              </p:txBody>
            </p:sp>
          </mc:Choice>
          <mc:Fallback xmlns="">
            <p:sp>
              <p:nvSpPr>
                <p:cNvPr id="67" name="文本框 66"/>
                <p:cNvSpPr txBox="1">
                  <a:spLocks noRot="1" noChangeAspect="1" noMove="1" noResize="1" noEditPoints="1" noAdjustHandles="1" noChangeArrowheads="1" noChangeShapeType="1" noTextEdit="1"/>
                </p:cNvSpPr>
                <p:nvPr/>
              </p:nvSpPr>
              <p:spPr>
                <a:xfrm>
                  <a:off x="1272238" y="2663660"/>
                  <a:ext cx="1294713" cy="288477"/>
                </a:xfrm>
                <a:prstGeom prst="rect">
                  <a:avLst/>
                </a:prstGeom>
                <a:blipFill rotWithShape="0">
                  <a:blip r:embed="rId6"/>
                  <a:stretch>
                    <a:fillRect l="-1408" t="-6250" r="-3286"/>
                  </a:stretch>
                </a:blipFill>
              </p:spPr>
              <p:txBody>
                <a:bodyPr/>
                <a:lstStyle/>
                <a:p>
                  <a:r>
                    <a:rPr lang="zh-CN" altLang="en-US">
                      <a:noFill/>
                    </a:rPr>
                    <a:t> </a:t>
                  </a:r>
                </a:p>
              </p:txBody>
            </p:sp>
          </mc:Fallback>
        </mc:AlternateContent>
        <p:cxnSp>
          <p:nvCxnSpPr>
            <p:cNvPr id="73" name="直线箭头连接符 72"/>
            <p:cNvCxnSpPr>
              <a:endCxn id="66" idx="1"/>
            </p:cNvCxnSpPr>
            <p:nvPr/>
          </p:nvCxnSpPr>
          <p:spPr>
            <a:xfrm flipV="1">
              <a:off x="3249509" y="3072619"/>
              <a:ext cx="593413" cy="75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p:cNvCxnSpPr>
              <a:stCxn id="61" idx="5"/>
            </p:cNvCxnSpPr>
            <p:nvPr/>
          </p:nvCxnSpPr>
          <p:spPr>
            <a:xfrm>
              <a:off x="3555847" y="3455418"/>
              <a:ext cx="222069" cy="3665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4" name="文本框 93"/>
              <p:cNvSpPr txBox="1"/>
              <p:nvPr/>
            </p:nvSpPr>
            <p:spPr>
              <a:xfrm>
                <a:off x="1100889" y="4415589"/>
                <a:ext cx="4421606" cy="646331"/>
              </a:xfrm>
              <a:prstGeom prst="rect">
                <a:avLst/>
              </a:prstGeom>
              <a:noFill/>
            </p:spPr>
            <p:txBody>
              <a:bodyPr wrap="square" rtlCol="0">
                <a:spAutoFit/>
              </a:bodyPr>
              <a:lstStyle/>
              <a:p>
                <a:pPr marL="285750" indent="-285750">
                  <a:buFont typeface="Arial" charset="0"/>
                  <a:buChar char="•"/>
                </a:pPr>
                <a:r>
                  <a:rPr kumimoji="1" lang="en-US" altLang="zh-CN" dirty="0" smtClean="0"/>
                  <a:t>Line(</a:t>
                </a:r>
                <a:r>
                  <a:rPr kumimoji="1" lang="en-US" altLang="zh-CN" dirty="0" err="1" smtClean="0"/>
                  <a:t>x,y</a:t>
                </a:r>
                <a:r>
                  <a:rPr kumimoji="1" lang="en-US" altLang="zh-CN" dirty="0" smtClean="0"/>
                  <a:t>) </a:t>
                </a:r>
                <a14:m>
                  <m:oMath xmlns:m="http://schemas.openxmlformats.org/officeDocument/2006/math">
                    <m:r>
                      <a:rPr kumimoji="1" lang="en-US" altLang="zh-CN" i="1" smtClean="0">
                        <a:latin typeface="Cambria Math" charset="0"/>
                        <a:ea typeface="Cambria Math" charset="0"/>
                        <a:cs typeface="Cambria Math" charset="0"/>
                      </a:rPr>
                      <m:t>⊥</m:t>
                    </m:r>
                    <m:r>
                      <m:rPr>
                        <m:sty m:val="p"/>
                      </m:rPr>
                      <a:rPr kumimoji="1" lang="en-US" altLang="zh-CN" b="0" i="0" smtClean="0">
                        <a:latin typeface="Cambria Math" charset="0"/>
                        <a:ea typeface="Cambria Math" charset="0"/>
                        <a:cs typeface="Cambria Math" charset="0"/>
                      </a:rPr>
                      <m:t>L</m:t>
                    </m:r>
                  </m:oMath>
                </a14:m>
                <a:r>
                  <a:rPr kumimoji="1" lang="en-US" altLang="zh-CN" dirty="0" smtClean="0"/>
                  <a:t>ine(u,v)</a:t>
                </a:r>
              </a:p>
              <a:p>
                <a:pPr marL="285750" indent="-285750">
                  <a:buFont typeface="Arial" charset="0"/>
                  <a:buChar char="•"/>
                </a:pPr>
                <a:r>
                  <a:rPr kumimoji="1" lang="en-US" altLang="zh-CN" dirty="0" smtClean="0"/>
                  <a:t>Line(</a:t>
                </a:r>
                <a:r>
                  <a:rPr kumimoji="1" lang="en-US" altLang="zh-CN" dirty="0" err="1" smtClean="0"/>
                  <a:t>u,v</a:t>
                </a:r>
                <a:r>
                  <a:rPr kumimoji="1" lang="en-US" altLang="zh-CN" dirty="0" smtClean="0"/>
                  <a:t>) is always go cross center!</a:t>
                </a:r>
                <a:endParaRPr kumimoji="1" lang="zh-CN" altLang="en-US" dirty="0"/>
              </a:p>
            </p:txBody>
          </p:sp>
        </mc:Choice>
        <mc:Fallback xmlns="">
          <p:sp>
            <p:nvSpPr>
              <p:cNvPr id="94" name="文本框 93"/>
              <p:cNvSpPr txBox="1">
                <a:spLocks noRot="1" noChangeAspect="1" noMove="1" noResize="1" noEditPoints="1" noAdjustHandles="1" noChangeArrowheads="1" noChangeShapeType="1" noTextEdit="1"/>
              </p:cNvSpPr>
              <p:nvPr/>
            </p:nvSpPr>
            <p:spPr>
              <a:xfrm>
                <a:off x="1100889" y="4415589"/>
                <a:ext cx="4421606" cy="646331"/>
              </a:xfrm>
              <a:prstGeom prst="rect">
                <a:avLst/>
              </a:prstGeom>
              <a:blipFill rotWithShape="0">
                <a:blip r:embed="rId7"/>
                <a:stretch>
                  <a:fillRect l="-966" t="-4717" b="-14151"/>
                </a:stretch>
              </a:blipFill>
            </p:spPr>
            <p:txBody>
              <a:bodyPr/>
              <a:lstStyle/>
              <a:p>
                <a:r>
                  <a:rPr lang="zh-CN" altLang="en-US">
                    <a:noFill/>
                  </a:rPr>
                  <a:t> </a:t>
                </a:r>
              </a:p>
            </p:txBody>
          </p:sp>
        </mc:Fallback>
      </mc:AlternateContent>
      <p:sp>
        <p:nvSpPr>
          <p:cNvPr id="95" name="矩形 94"/>
          <p:cNvSpPr/>
          <p:nvPr/>
        </p:nvSpPr>
        <p:spPr>
          <a:xfrm>
            <a:off x="973960" y="4301290"/>
            <a:ext cx="4614708" cy="101666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847252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Using 2d-fft search a line !</a:t>
            </a:r>
            <a:endParaRPr kumimoji="1" lang="zh-CN" altLang="en-US" dirty="0"/>
          </a:p>
        </p:txBody>
      </p:sp>
      <p:pic>
        <p:nvPicPr>
          <p:cNvPr id="3" name="图片 2"/>
          <p:cNvPicPr>
            <a:picLocks noChangeAspect="1"/>
          </p:cNvPicPr>
          <p:nvPr/>
        </p:nvPicPr>
        <p:blipFill>
          <a:blip r:embed="rId2"/>
          <a:stretch>
            <a:fillRect/>
          </a:stretch>
        </p:blipFill>
        <p:spPr>
          <a:xfrm>
            <a:off x="1250950" y="2093976"/>
            <a:ext cx="4561514" cy="3810000"/>
          </a:xfrm>
          <a:prstGeom prst="rect">
            <a:avLst/>
          </a:prstGeom>
        </p:spPr>
      </p:pic>
      <p:sp>
        <p:nvSpPr>
          <p:cNvPr id="4" name="文本框 3"/>
          <p:cNvSpPr txBox="1"/>
          <p:nvPr/>
        </p:nvSpPr>
        <p:spPr>
          <a:xfrm>
            <a:off x="7254748" y="3284188"/>
            <a:ext cx="3873500" cy="1477328"/>
          </a:xfrm>
          <a:prstGeom prst="rect">
            <a:avLst/>
          </a:prstGeom>
          <a:noFill/>
        </p:spPr>
        <p:txBody>
          <a:bodyPr wrap="square" rtlCol="0">
            <a:spAutoFit/>
          </a:bodyPr>
          <a:lstStyle/>
          <a:p>
            <a:pPr marL="285750" indent="-285750">
              <a:buFont typeface="Arial" charset="0"/>
              <a:buChar char="•"/>
            </a:pPr>
            <a:r>
              <a:rPr kumimoji="1" lang="en-US" altLang="zh-CN" dirty="0" err="1" smtClean="0"/>
              <a:t>Rebin</a:t>
            </a:r>
            <a:endParaRPr kumimoji="1" lang="en-US" altLang="zh-CN" dirty="0"/>
          </a:p>
          <a:p>
            <a:pPr marL="285750" indent="-285750">
              <a:buFont typeface="Arial" charset="0"/>
              <a:buChar char="•"/>
            </a:pPr>
            <a:r>
              <a:rPr kumimoji="1" lang="en-US" altLang="zh-CN" dirty="0" smtClean="0"/>
              <a:t>2D-FFT</a:t>
            </a:r>
          </a:p>
          <a:p>
            <a:pPr marL="285750" indent="-285750">
              <a:buFont typeface="Arial" charset="0"/>
              <a:buChar char="•"/>
            </a:pPr>
            <a:r>
              <a:rPr kumimoji="1" lang="en-US" altLang="zh-CN" dirty="0" smtClean="0"/>
              <a:t>Polar  coordinates transform</a:t>
            </a:r>
          </a:p>
          <a:p>
            <a:pPr marL="285750" indent="-285750">
              <a:buFont typeface="Arial" charset="0"/>
              <a:buChar char="•"/>
            </a:pPr>
            <a:r>
              <a:rPr kumimoji="1" lang="en-US" altLang="zh-CN" dirty="0" smtClean="0"/>
              <a:t>Find signal</a:t>
            </a:r>
          </a:p>
          <a:p>
            <a:pPr marL="285750" indent="-285750">
              <a:buFont typeface="Arial" charset="0"/>
              <a:buChar char="•"/>
            </a:pPr>
            <a:endParaRPr kumimoji="1" lang="zh-CN" altLang="en-US" dirty="0"/>
          </a:p>
        </p:txBody>
      </p:sp>
    </p:spTree>
    <p:extLst>
      <p:ext uri="{BB962C8B-B14F-4D97-AF65-F5344CB8AC3E}">
        <p14:creationId xmlns:p14="http://schemas.microsoft.com/office/powerpoint/2010/main" val="277850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92880" y="2636520"/>
            <a:ext cx="4937760" cy="769441"/>
          </a:xfrm>
          <a:prstGeom prst="rect">
            <a:avLst/>
          </a:prstGeom>
          <a:noFill/>
        </p:spPr>
        <p:txBody>
          <a:bodyPr wrap="square" rtlCol="0">
            <a:spAutoFit/>
          </a:bodyPr>
          <a:lstStyle/>
          <a:p>
            <a:r>
              <a:rPr kumimoji="1" lang="en-US" altLang="zh-CN" sz="4400" dirty="0" smtClean="0"/>
              <a:t>What’s FRB?</a:t>
            </a:r>
            <a:endParaRPr kumimoji="1" lang="zh-CN" altLang="en-US" sz="4400" dirty="0"/>
          </a:p>
        </p:txBody>
      </p:sp>
    </p:spTree>
    <p:extLst>
      <p:ext uri="{BB962C8B-B14F-4D97-AF65-F5344CB8AC3E}">
        <p14:creationId xmlns:p14="http://schemas.microsoft.com/office/powerpoint/2010/main" val="10277576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2688095" y="1236102"/>
                <a:ext cx="6400800" cy="4608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800" b="0" i="0" smtClean="0">
                          <a:latin typeface="Cambria Math" charset="0"/>
                          <a:ea typeface="Cambria Math" charset="0"/>
                          <a:cs typeface="Cambria Math" charset="0"/>
                        </a:rPr>
                        <m:t>∆</m:t>
                      </m:r>
                      <m:r>
                        <m:rPr>
                          <m:sty m:val="p"/>
                        </m:rPr>
                        <a:rPr kumimoji="1" lang="en-US" altLang="zh-CN" sz="2800" b="0" i="0" smtClean="0">
                          <a:latin typeface="Cambria Math" charset="0"/>
                          <a:ea typeface="Cambria Math" charset="0"/>
                          <a:cs typeface="Cambria Math" charset="0"/>
                        </a:rPr>
                        <m:t>t</m:t>
                      </m:r>
                      <m:r>
                        <a:rPr kumimoji="1" lang="en-US" altLang="zh-CN" sz="2800" b="0" i="0" smtClean="0">
                          <a:latin typeface="Cambria Math" charset="0"/>
                          <a:ea typeface="Cambria Math" charset="0"/>
                          <a:cs typeface="Cambria Math" charset="0"/>
                        </a:rPr>
                        <m:t>=</m:t>
                      </m:r>
                      <m:sSup>
                        <m:sSupPr>
                          <m:ctrlPr>
                            <a:rPr kumimoji="1" lang="en-US" altLang="zh-CN" sz="2800" i="1" smtClean="0">
                              <a:latin typeface="Cambria Math" charset="0"/>
                              <a:ea typeface="Cambria Math" charset="0"/>
                              <a:cs typeface="Cambria Math" charset="0"/>
                            </a:rPr>
                          </m:ctrlPr>
                        </m:sSupPr>
                        <m:e>
                          <m:r>
                            <a:rPr kumimoji="1" lang="en-US" altLang="zh-CN" sz="2800" b="0" i="0">
                              <a:latin typeface="Cambria Math" charset="0"/>
                              <a:ea typeface="Cambria Math" charset="0"/>
                              <a:cs typeface="Cambria Math" charset="0"/>
                            </a:rPr>
                            <m:t>4.15 ×10</m:t>
                          </m:r>
                          <m:r>
                            <m:rPr>
                              <m:nor/>
                            </m:rPr>
                            <a:rPr kumimoji="1" lang="zh-CN" altLang="en-US" sz="2800" dirty="0"/>
                            <m:t> </m:t>
                          </m:r>
                        </m:e>
                        <m:sup>
                          <m:r>
                            <a:rPr kumimoji="1" lang="en-US" altLang="zh-CN" sz="2800" b="0" i="0" smtClean="0">
                              <a:latin typeface="Cambria Math" charset="0"/>
                              <a:ea typeface="Cambria Math" charset="0"/>
                              <a:cs typeface="Cambria Math" charset="0"/>
                            </a:rPr>
                            <m:t>−6</m:t>
                          </m:r>
                        </m:sup>
                      </m:sSup>
                      <m:r>
                        <m:rPr>
                          <m:sty m:val="p"/>
                        </m:rPr>
                        <a:rPr kumimoji="1" lang="en-US" altLang="zh-CN" sz="2800" b="0" i="0" smtClean="0">
                          <a:latin typeface="Cambria Math" charset="0"/>
                          <a:ea typeface="Cambria Math" charset="0"/>
                          <a:cs typeface="Cambria Math" charset="0"/>
                        </a:rPr>
                        <m:t>ms</m:t>
                      </m:r>
                      <m:r>
                        <a:rPr kumimoji="1" lang="en-US" altLang="zh-CN" sz="2800" b="0" i="0" smtClean="0">
                          <a:latin typeface="Cambria Math" charset="0"/>
                          <a:ea typeface="Cambria Math" charset="0"/>
                          <a:cs typeface="Cambria Math" charset="0"/>
                        </a:rPr>
                        <m:t> ∙</m:t>
                      </m:r>
                      <m:r>
                        <m:rPr>
                          <m:sty m:val="p"/>
                        </m:rPr>
                        <a:rPr kumimoji="1" lang="en-US" altLang="zh-CN" sz="2800" b="0" i="0" smtClean="0">
                          <a:latin typeface="Cambria Math" charset="0"/>
                          <a:ea typeface="Cambria Math" charset="0"/>
                          <a:cs typeface="Cambria Math" charset="0"/>
                        </a:rPr>
                        <m:t>DM</m:t>
                      </m:r>
                      <m:r>
                        <a:rPr kumimoji="1" lang="en-US" altLang="zh-CN" sz="2800" b="0" i="0" smtClean="0">
                          <a:latin typeface="Cambria Math" charset="0"/>
                          <a:ea typeface="Cambria Math" charset="0"/>
                          <a:cs typeface="Cambria Math" charset="0"/>
                        </a:rPr>
                        <m:t> ×(</m:t>
                      </m:r>
                      <m:sSubSup>
                        <m:sSubSupPr>
                          <m:ctrlPr>
                            <a:rPr kumimoji="1" lang="en-US" altLang="zh-CN" sz="2800" i="1" smtClean="0">
                              <a:latin typeface="Cambria Math" charset="0"/>
                              <a:ea typeface="Cambria Math" charset="0"/>
                              <a:cs typeface="Cambria Math" charset="0"/>
                            </a:rPr>
                          </m:ctrlPr>
                        </m:sSubSupPr>
                        <m:e>
                          <m:r>
                            <m:rPr>
                              <m:sty m:val="p"/>
                            </m:rPr>
                            <a:rPr kumimoji="1" lang="en-US" altLang="zh-CN" sz="2800" b="0" i="0" smtClean="0">
                              <a:latin typeface="Cambria Math" charset="0"/>
                              <a:ea typeface="Cambria Math" charset="0"/>
                              <a:cs typeface="Cambria Math" charset="0"/>
                            </a:rPr>
                            <m:t>f</m:t>
                          </m:r>
                        </m:e>
                        <m:sub>
                          <m:r>
                            <m:rPr>
                              <m:sty m:val="p"/>
                            </m:rPr>
                            <a:rPr kumimoji="1" lang="en-US" altLang="zh-CN" sz="2800" b="0" i="0" smtClean="0">
                              <a:latin typeface="Cambria Math" charset="0"/>
                              <a:ea typeface="Cambria Math" charset="0"/>
                              <a:cs typeface="Cambria Math" charset="0"/>
                            </a:rPr>
                            <m:t>ref</m:t>
                          </m:r>
                        </m:sub>
                        <m:sup>
                          <m:r>
                            <a:rPr kumimoji="1" lang="en-US" altLang="zh-CN" sz="2800" b="0" i="0" smtClean="0">
                              <a:latin typeface="Cambria Math" charset="0"/>
                              <a:ea typeface="Cambria Math" charset="0"/>
                              <a:cs typeface="Cambria Math" charset="0"/>
                            </a:rPr>
                            <m:t>−2</m:t>
                          </m:r>
                        </m:sup>
                      </m:sSubSup>
                      <m:r>
                        <a:rPr kumimoji="1" lang="en-US" altLang="zh-CN" sz="2800" b="0" i="0" smtClean="0">
                          <a:latin typeface="Cambria Math" charset="0"/>
                          <a:ea typeface="Cambria Math" charset="0"/>
                          <a:cs typeface="Cambria Math" charset="0"/>
                        </a:rPr>
                        <m:t>−</m:t>
                      </m:r>
                      <m:sSubSup>
                        <m:sSubSupPr>
                          <m:ctrlPr>
                            <a:rPr kumimoji="1" lang="en-US" altLang="zh-CN" sz="2800" i="1" smtClean="0">
                              <a:latin typeface="Cambria Math" charset="0"/>
                              <a:ea typeface="Cambria Math" charset="0"/>
                              <a:cs typeface="Cambria Math" charset="0"/>
                            </a:rPr>
                          </m:ctrlPr>
                        </m:sSubSupPr>
                        <m:e>
                          <m:r>
                            <m:rPr>
                              <m:sty m:val="p"/>
                            </m:rPr>
                            <a:rPr kumimoji="1" lang="en-US" altLang="zh-CN" sz="2800" b="0" i="0" smtClean="0">
                              <a:latin typeface="Cambria Math" charset="0"/>
                              <a:ea typeface="Cambria Math" charset="0"/>
                              <a:cs typeface="Cambria Math" charset="0"/>
                            </a:rPr>
                            <m:t>f</m:t>
                          </m:r>
                        </m:e>
                        <m:sub>
                          <m:r>
                            <m:rPr>
                              <m:sty m:val="p"/>
                            </m:rPr>
                            <a:rPr kumimoji="1" lang="en-US" altLang="zh-CN" sz="2800" b="0" i="0" smtClean="0">
                              <a:latin typeface="Cambria Math" charset="0"/>
                              <a:ea typeface="Cambria Math" charset="0"/>
                              <a:cs typeface="Cambria Math" charset="0"/>
                            </a:rPr>
                            <m:t>chan</m:t>
                          </m:r>
                        </m:sub>
                        <m:sup>
                          <m:r>
                            <a:rPr kumimoji="1" lang="en-US" altLang="zh-CN" sz="2800" b="0" i="0" smtClean="0">
                              <a:latin typeface="Cambria Math" charset="0"/>
                              <a:ea typeface="Cambria Math" charset="0"/>
                              <a:cs typeface="Cambria Math" charset="0"/>
                            </a:rPr>
                            <m:t>−2</m:t>
                          </m:r>
                        </m:sup>
                      </m:sSubSup>
                      <m:r>
                        <a:rPr kumimoji="1" lang="en-US" altLang="zh-CN" sz="2800" b="0" i="0" smtClean="0">
                          <a:latin typeface="Cambria Math" charset="0"/>
                          <a:ea typeface="Cambria Math" charset="0"/>
                          <a:cs typeface="Cambria Math" charset="0"/>
                        </a:rPr>
                        <m:t>)</m:t>
                      </m:r>
                    </m:oMath>
                  </m:oMathPara>
                </a14:m>
                <a:endParaRPr kumimoji="1" lang="zh-CN" altLang="en-US" sz="2800" dirty="0"/>
              </a:p>
            </p:txBody>
          </p:sp>
        </mc:Choice>
        <mc:Fallback xmlns="">
          <p:sp>
            <p:nvSpPr>
              <p:cNvPr id="4" name="文本框 3"/>
              <p:cNvSpPr txBox="1">
                <a:spLocks noRot="1" noChangeAspect="1" noMove="1" noResize="1" noEditPoints="1" noAdjustHandles="1" noChangeArrowheads="1" noChangeShapeType="1" noTextEdit="1"/>
              </p:cNvSpPr>
              <p:nvPr/>
            </p:nvSpPr>
            <p:spPr>
              <a:xfrm>
                <a:off x="2688095" y="1236102"/>
                <a:ext cx="6400800" cy="460832"/>
              </a:xfrm>
              <a:prstGeom prst="rect">
                <a:avLst/>
              </a:prstGeom>
              <a:blipFill rotWithShape="0">
                <a:blip r:embed="rId3"/>
                <a:stretch>
                  <a:fillRect b="-1333"/>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898650" y="1833896"/>
            <a:ext cx="6986671" cy="3995403"/>
          </a:xfrm>
          <a:prstGeom prst="rect">
            <a:avLst/>
          </a:prstGeom>
        </p:spPr>
      </p:pic>
      <p:sp>
        <p:nvSpPr>
          <p:cNvPr id="6" name="标题 1"/>
          <p:cNvSpPr>
            <a:spLocks noGrp="1"/>
          </p:cNvSpPr>
          <p:nvPr>
            <p:ph type="title"/>
          </p:nvPr>
        </p:nvSpPr>
        <p:spPr>
          <a:xfrm>
            <a:off x="642729" y="430906"/>
            <a:ext cx="1938046" cy="644171"/>
          </a:xfrm>
        </p:spPr>
        <p:txBody>
          <a:bodyPr>
            <a:normAutofit fontScale="90000"/>
          </a:bodyPr>
          <a:lstStyle/>
          <a:p>
            <a:r>
              <a:rPr kumimoji="1" lang="en-US" altLang="zh-CN" smtClean="0"/>
              <a:t>Re-bin:</a:t>
            </a:r>
            <a:endParaRPr kumimoji="1" lang="zh-CN" altLang="en-US" dirty="0"/>
          </a:p>
        </p:txBody>
      </p:sp>
    </p:spTree>
    <p:extLst>
      <p:ext uri="{BB962C8B-B14F-4D97-AF65-F5344CB8AC3E}">
        <p14:creationId xmlns:p14="http://schemas.microsoft.com/office/powerpoint/2010/main" val="549999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9" y="430906"/>
            <a:ext cx="1938046" cy="644171"/>
          </a:xfrm>
        </p:spPr>
        <p:txBody>
          <a:bodyPr>
            <a:normAutofit fontScale="90000"/>
          </a:bodyPr>
          <a:lstStyle/>
          <a:p>
            <a:r>
              <a:rPr kumimoji="1" lang="en-US" altLang="zh-CN" dirty="0" smtClean="0"/>
              <a:t>Re-bin:</a:t>
            </a:r>
            <a:endParaRPr kumimoji="1" lang="zh-CN" altLang="en-US" dirty="0"/>
          </a:p>
        </p:txBody>
      </p:sp>
      <p:pic>
        <p:nvPicPr>
          <p:cNvPr id="2" name="图片 1"/>
          <p:cNvPicPr>
            <a:picLocks noChangeAspect="1"/>
          </p:cNvPicPr>
          <p:nvPr/>
        </p:nvPicPr>
        <p:blipFill>
          <a:blip r:embed="rId3"/>
          <a:stretch>
            <a:fillRect/>
          </a:stretch>
        </p:blipFill>
        <p:spPr>
          <a:xfrm>
            <a:off x="895350" y="1143000"/>
            <a:ext cx="4561514" cy="3810000"/>
          </a:xfrm>
          <a:prstGeom prst="rect">
            <a:avLst/>
          </a:prstGeom>
        </p:spPr>
      </p:pic>
      <p:sp>
        <p:nvSpPr>
          <p:cNvPr id="7" name="文本框 6"/>
          <p:cNvSpPr txBox="1"/>
          <p:nvPr/>
        </p:nvSpPr>
        <p:spPr>
          <a:xfrm>
            <a:off x="2451100" y="4953000"/>
            <a:ext cx="1295400" cy="369332"/>
          </a:xfrm>
          <a:prstGeom prst="rect">
            <a:avLst/>
          </a:prstGeom>
          <a:noFill/>
        </p:spPr>
        <p:txBody>
          <a:bodyPr wrap="square" rtlCol="0">
            <a:spAutoFit/>
          </a:bodyPr>
          <a:lstStyle/>
          <a:p>
            <a:r>
              <a:rPr kumimoji="1" lang="en-US" altLang="zh-CN" smtClean="0"/>
              <a:t>DM = 350</a:t>
            </a:r>
            <a:endParaRPr kumimoji="1" lang="zh-CN" altLang="en-US" dirty="0"/>
          </a:p>
        </p:txBody>
      </p:sp>
      <p:pic>
        <p:nvPicPr>
          <p:cNvPr id="8" name="图片 7"/>
          <p:cNvPicPr>
            <a:picLocks noChangeAspect="1"/>
          </p:cNvPicPr>
          <p:nvPr/>
        </p:nvPicPr>
        <p:blipFill>
          <a:blip r:embed="rId4"/>
          <a:stretch>
            <a:fillRect/>
          </a:stretch>
        </p:blipFill>
        <p:spPr>
          <a:xfrm>
            <a:off x="6273800" y="1260475"/>
            <a:ext cx="4635062" cy="3692525"/>
          </a:xfrm>
          <a:prstGeom prst="rect">
            <a:avLst/>
          </a:prstGeom>
        </p:spPr>
      </p:pic>
    </p:spTree>
    <p:extLst>
      <p:ext uri="{BB962C8B-B14F-4D97-AF65-F5344CB8AC3E}">
        <p14:creationId xmlns:p14="http://schemas.microsoft.com/office/powerpoint/2010/main" val="21389125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9" y="430906"/>
            <a:ext cx="1938046" cy="644171"/>
          </a:xfrm>
        </p:spPr>
        <p:txBody>
          <a:bodyPr>
            <a:normAutofit fontScale="90000"/>
          </a:bodyPr>
          <a:lstStyle/>
          <a:p>
            <a:r>
              <a:rPr kumimoji="1" lang="en-US" altLang="zh-CN" dirty="0" smtClean="0"/>
              <a:t>2D-FFT:</a:t>
            </a:r>
            <a:endParaRPr kumimoji="1" lang="zh-CN" altLang="en-US" dirty="0"/>
          </a:p>
        </p:txBody>
      </p:sp>
      <p:grpSp>
        <p:nvGrpSpPr>
          <p:cNvPr id="10" name="组 9"/>
          <p:cNvGrpSpPr/>
          <p:nvPr/>
        </p:nvGrpSpPr>
        <p:grpSpPr>
          <a:xfrm>
            <a:off x="628650" y="977900"/>
            <a:ext cx="4914900" cy="4597400"/>
            <a:chOff x="628650" y="977900"/>
            <a:chExt cx="4914900" cy="4597400"/>
          </a:xfrm>
        </p:grpSpPr>
        <p:pic>
          <p:nvPicPr>
            <p:cNvPr id="3" name="图片 2"/>
            <p:cNvPicPr>
              <a:picLocks noChangeAspect="1"/>
            </p:cNvPicPr>
            <p:nvPr/>
          </p:nvPicPr>
          <p:blipFill>
            <a:blip r:embed="rId3"/>
            <a:stretch>
              <a:fillRect/>
            </a:stretch>
          </p:blipFill>
          <p:spPr>
            <a:xfrm>
              <a:off x="628650" y="977900"/>
              <a:ext cx="4914900" cy="4597400"/>
            </a:xfrm>
            <a:prstGeom prst="rect">
              <a:avLst/>
            </a:prstGeom>
          </p:spPr>
        </p:pic>
        <p:sp>
          <p:nvSpPr>
            <p:cNvPr id="7" name="矩形 6"/>
            <p:cNvSpPr/>
            <p:nvPr/>
          </p:nvSpPr>
          <p:spPr>
            <a:xfrm>
              <a:off x="3143250" y="3206750"/>
              <a:ext cx="1593850" cy="16319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8" name="图片 7"/>
          <p:cNvPicPr>
            <a:picLocks noChangeAspect="1"/>
          </p:cNvPicPr>
          <p:nvPr/>
        </p:nvPicPr>
        <p:blipFill>
          <a:blip r:embed="rId4"/>
          <a:stretch>
            <a:fillRect/>
          </a:stretch>
        </p:blipFill>
        <p:spPr>
          <a:xfrm>
            <a:off x="5975350" y="1096951"/>
            <a:ext cx="5099782" cy="4359298"/>
          </a:xfrm>
          <a:prstGeom prst="rect">
            <a:avLst/>
          </a:prstGeom>
        </p:spPr>
      </p:pic>
      <p:sp>
        <p:nvSpPr>
          <p:cNvPr id="9" name="矩形 8"/>
          <p:cNvSpPr/>
          <p:nvPr/>
        </p:nvSpPr>
        <p:spPr>
          <a:xfrm>
            <a:off x="933450" y="5522900"/>
            <a:ext cx="10083800" cy="1200329"/>
          </a:xfrm>
          <a:prstGeom prst="rect">
            <a:avLst/>
          </a:prstGeom>
        </p:spPr>
        <p:txBody>
          <a:bodyPr wrap="square">
            <a:spAutoFit/>
          </a:bodyPr>
          <a:lstStyle/>
          <a:p>
            <a:pPr marL="285750" indent="-285750">
              <a:buFont typeface="Arial" charset="0"/>
              <a:buChar char="•"/>
              <a:defRPr/>
            </a:pPr>
            <a:r>
              <a:rPr kumimoji="1" lang="en-US" altLang="zh-CN" dirty="0" smtClean="0"/>
              <a:t>The </a:t>
            </a:r>
            <a:r>
              <a:rPr kumimoji="1" lang="en-US" altLang="zh-CN" dirty="0"/>
              <a:t>straight line in </a:t>
            </a:r>
            <a:r>
              <a:rPr kumimoji="1" lang="en-US" altLang="zh-CN" dirty="0" smtClean="0"/>
              <a:t>re-bin map will become </a:t>
            </a:r>
            <a:r>
              <a:rPr kumimoji="1" lang="en-US" altLang="zh-CN" dirty="0"/>
              <a:t>a straight line go cross center in 2D-FFT map. </a:t>
            </a:r>
            <a:endParaRPr lang="en-US" altLang="zh-CN" dirty="0" smtClean="0"/>
          </a:p>
          <a:p>
            <a:pPr marL="285750" indent="-285750">
              <a:buFont typeface="Arial" charset="0"/>
              <a:buChar char="•"/>
              <a:defRPr/>
            </a:pPr>
            <a:r>
              <a:rPr lang="en-US" altLang="zh-CN" dirty="0" smtClean="0"/>
              <a:t>Each </a:t>
            </a:r>
            <a:r>
              <a:rPr lang="en-US" altLang="zh-CN" dirty="0"/>
              <a:t>angle present a special DM signal line . </a:t>
            </a:r>
            <a:endParaRPr lang="en-US" altLang="zh-CN" dirty="0" smtClean="0"/>
          </a:p>
          <a:p>
            <a:pPr marL="285750" indent="-285750">
              <a:buFont typeface="Arial" charset="0"/>
              <a:buChar char="•"/>
              <a:defRPr/>
            </a:pPr>
            <a:r>
              <a:rPr lang="en-US" altLang="zh-CN" dirty="0" smtClean="0"/>
              <a:t>Signal </a:t>
            </a:r>
            <a:r>
              <a:rPr lang="en-US" altLang="zh-CN" dirty="0"/>
              <a:t>line after FFT should not appear in First and third quadrant. So we only need the 2nd or 4th quadrant data. (it's conjugate to each other.) </a:t>
            </a:r>
          </a:p>
        </p:txBody>
      </p:sp>
    </p:spTree>
    <p:extLst>
      <p:ext uri="{BB962C8B-B14F-4D97-AF65-F5344CB8AC3E}">
        <p14:creationId xmlns:p14="http://schemas.microsoft.com/office/powerpoint/2010/main" val="18844938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8" y="430906"/>
            <a:ext cx="7663071" cy="644171"/>
          </a:xfrm>
        </p:spPr>
        <p:txBody>
          <a:bodyPr>
            <a:normAutofit fontScale="90000"/>
          </a:bodyPr>
          <a:lstStyle/>
          <a:p>
            <a:r>
              <a:rPr kumimoji="1" lang="en-US" altLang="zh-CN" dirty="0" smtClean="0"/>
              <a:t>Polar coordinates Convert:</a:t>
            </a:r>
            <a:endParaRPr kumimoji="1" lang="zh-CN" altLang="en-US" dirty="0"/>
          </a:p>
        </p:txBody>
      </p:sp>
      <p:sp>
        <p:nvSpPr>
          <p:cNvPr id="4" name="矩形 3"/>
          <p:cNvSpPr/>
          <p:nvPr/>
        </p:nvSpPr>
        <p:spPr>
          <a:xfrm>
            <a:off x="407963" y="2293034"/>
            <a:ext cx="3598887" cy="2585323"/>
          </a:xfrm>
          <a:prstGeom prst="rect">
            <a:avLst/>
          </a:prstGeom>
        </p:spPr>
        <p:txBody>
          <a:bodyPr wrap="square">
            <a:spAutoFit/>
          </a:bodyPr>
          <a:lstStyle/>
          <a:p>
            <a:pPr marL="285750" indent="-285750">
              <a:buFont typeface="Arial" charset="0"/>
              <a:buChar char="•"/>
              <a:defRPr/>
            </a:pPr>
            <a:r>
              <a:rPr lang="en-US" altLang="zh-CN" dirty="0"/>
              <a:t>Take the center of map as </a:t>
            </a:r>
            <a:r>
              <a:rPr lang="en-US" altLang="zh-CN" dirty="0" smtClean="0"/>
              <a:t>original point</a:t>
            </a:r>
          </a:p>
          <a:p>
            <a:pPr marL="285750" indent="-285750">
              <a:buFont typeface="Arial" charset="0"/>
              <a:buChar char="•"/>
              <a:defRPr/>
            </a:pPr>
            <a:r>
              <a:rPr lang="en-US" altLang="zh-CN" dirty="0"/>
              <a:t>C</a:t>
            </a:r>
            <a:r>
              <a:rPr lang="en-US" altLang="zh-CN" dirty="0" smtClean="0"/>
              <a:t>alculate </a:t>
            </a:r>
            <a:r>
              <a:rPr lang="en-US" altLang="zh-CN" dirty="0"/>
              <a:t>angle and radius </a:t>
            </a:r>
            <a:r>
              <a:rPr lang="en-US" altLang="zh-CN" dirty="0" smtClean="0"/>
              <a:t>length</a:t>
            </a:r>
          </a:p>
          <a:p>
            <a:pPr marL="285750" indent="-285750">
              <a:buFont typeface="Arial" charset="0"/>
              <a:buChar char="•"/>
              <a:defRPr/>
            </a:pPr>
            <a:r>
              <a:rPr lang="en-US" altLang="zh-CN" dirty="0"/>
              <a:t>I</a:t>
            </a:r>
            <a:r>
              <a:rPr lang="en-US" altLang="zh-CN" dirty="0" smtClean="0"/>
              <a:t>nterpolate the data with the coordinates . Finally we can Get </a:t>
            </a:r>
            <a:r>
              <a:rPr lang="en-US" altLang="zh-CN" dirty="0"/>
              <a:t>the polar coordinates matrix, and could plot it with angle and radius axis. </a:t>
            </a:r>
          </a:p>
        </p:txBody>
      </p:sp>
      <p:pic>
        <p:nvPicPr>
          <p:cNvPr id="5" name="图片 4"/>
          <p:cNvPicPr>
            <a:picLocks noChangeAspect="1"/>
          </p:cNvPicPr>
          <p:nvPr/>
        </p:nvPicPr>
        <p:blipFill>
          <a:blip r:embed="rId3"/>
          <a:stretch>
            <a:fillRect/>
          </a:stretch>
        </p:blipFill>
        <p:spPr>
          <a:xfrm>
            <a:off x="7853754" y="3683000"/>
            <a:ext cx="3986242" cy="3003550"/>
          </a:xfrm>
          <a:prstGeom prst="rect">
            <a:avLst/>
          </a:prstGeom>
        </p:spPr>
      </p:pic>
      <p:pic>
        <p:nvPicPr>
          <p:cNvPr id="7" name="图片 6"/>
          <p:cNvPicPr>
            <a:picLocks noChangeAspect="1"/>
          </p:cNvPicPr>
          <p:nvPr/>
        </p:nvPicPr>
        <p:blipFill>
          <a:blip r:embed="rId4"/>
          <a:stretch>
            <a:fillRect/>
          </a:stretch>
        </p:blipFill>
        <p:spPr>
          <a:xfrm>
            <a:off x="4108450" y="963601"/>
            <a:ext cx="3864759" cy="3303599"/>
          </a:xfrm>
          <a:prstGeom prst="rect">
            <a:avLst/>
          </a:prstGeom>
        </p:spPr>
      </p:pic>
    </p:spTree>
    <p:extLst>
      <p:ext uri="{BB962C8B-B14F-4D97-AF65-F5344CB8AC3E}">
        <p14:creationId xmlns:p14="http://schemas.microsoft.com/office/powerpoint/2010/main" val="13094272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8" y="430906"/>
            <a:ext cx="7663071" cy="644171"/>
          </a:xfrm>
        </p:spPr>
        <p:txBody>
          <a:bodyPr>
            <a:normAutofit fontScale="90000"/>
          </a:bodyPr>
          <a:lstStyle/>
          <a:p>
            <a:r>
              <a:rPr kumimoji="1" lang="en-US" altLang="zh-CN" dirty="0" smtClean="0"/>
              <a:t>Sum it up!</a:t>
            </a:r>
            <a:endParaRPr kumimoji="1" lang="zh-CN" altLang="en-US" dirty="0"/>
          </a:p>
        </p:txBody>
      </p:sp>
      <p:sp>
        <p:nvSpPr>
          <p:cNvPr id="4" name="矩形 3"/>
          <p:cNvSpPr/>
          <p:nvPr/>
        </p:nvSpPr>
        <p:spPr>
          <a:xfrm>
            <a:off x="690540" y="1736944"/>
            <a:ext cx="4889500" cy="1200329"/>
          </a:xfrm>
          <a:prstGeom prst="rect">
            <a:avLst/>
          </a:prstGeom>
        </p:spPr>
        <p:txBody>
          <a:bodyPr wrap="square">
            <a:spAutoFit/>
          </a:bodyPr>
          <a:lstStyle/>
          <a:p>
            <a:pPr marL="285750" indent="-285750">
              <a:buFont typeface="Arial" charset="0"/>
              <a:buChar char="•"/>
              <a:defRPr/>
            </a:pPr>
            <a:r>
              <a:rPr lang="en-US" altLang="zh-CN" dirty="0" smtClean="0"/>
              <a:t>Sum it up along the radius axis from -90~0 degree. </a:t>
            </a:r>
          </a:p>
          <a:p>
            <a:pPr marL="285750" indent="-285750">
              <a:buFont typeface="Arial" charset="0"/>
              <a:buChar char="•"/>
              <a:defRPr/>
            </a:pPr>
            <a:r>
              <a:rPr lang="en-US" altLang="zh-CN" dirty="0" smtClean="0"/>
              <a:t>Calculate SNR. </a:t>
            </a:r>
          </a:p>
          <a:p>
            <a:pPr marL="285750" indent="-285750">
              <a:buFont typeface="Arial" charset="0"/>
              <a:buChar char="•"/>
              <a:defRPr/>
            </a:pPr>
            <a:r>
              <a:rPr lang="en-US" altLang="zh-CN" dirty="0" smtClean="0"/>
              <a:t>Compare  SNR with threshold </a:t>
            </a:r>
            <a:endParaRPr lang="en-US" altLang="zh-CN" dirty="0"/>
          </a:p>
        </p:txBody>
      </p:sp>
      <p:pic>
        <p:nvPicPr>
          <p:cNvPr id="2" name="图片 1"/>
          <p:cNvPicPr>
            <a:picLocks noChangeAspect="1"/>
          </p:cNvPicPr>
          <p:nvPr/>
        </p:nvPicPr>
        <p:blipFill>
          <a:blip r:embed="rId3"/>
          <a:stretch>
            <a:fillRect/>
          </a:stretch>
        </p:blipFill>
        <p:spPr>
          <a:xfrm>
            <a:off x="6216650" y="1297097"/>
            <a:ext cx="5334000" cy="4636204"/>
          </a:xfrm>
          <a:prstGeom prst="rect">
            <a:avLst/>
          </a:prstGeom>
        </p:spPr>
      </p:pic>
      <p:pic>
        <p:nvPicPr>
          <p:cNvPr id="3" name="图片 2"/>
          <p:cNvPicPr>
            <a:picLocks noChangeAspect="1"/>
          </p:cNvPicPr>
          <p:nvPr/>
        </p:nvPicPr>
        <p:blipFill>
          <a:blip r:embed="rId4"/>
          <a:stretch>
            <a:fillRect/>
          </a:stretch>
        </p:blipFill>
        <p:spPr>
          <a:xfrm>
            <a:off x="403577" y="3225507"/>
            <a:ext cx="5463426" cy="3632493"/>
          </a:xfrm>
          <a:prstGeom prst="rect">
            <a:avLst/>
          </a:prstGeom>
        </p:spPr>
      </p:pic>
      <p:sp>
        <p:nvSpPr>
          <p:cNvPr id="7" name="文本框 6"/>
          <p:cNvSpPr txBox="1"/>
          <p:nvPr/>
        </p:nvSpPr>
        <p:spPr>
          <a:xfrm>
            <a:off x="1419032" y="6488668"/>
            <a:ext cx="3432516" cy="369332"/>
          </a:xfrm>
          <a:prstGeom prst="rect">
            <a:avLst/>
          </a:prstGeom>
          <a:noFill/>
        </p:spPr>
        <p:txBody>
          <a:bodyPr wrap="square" rtlCol="0">
            <a:spAutoFit/>
          </a:bodyPr>
          <a:lstStyle/>
          <a:p>
            <a:r>
              <a:rPr kumimoji="1" lang="en-US" altLang="zh-CN" dirty="0" smtClean="0"/>
              <a:t>Theoretical Input SNR is 32</a:t>
            </a:r>
            <a:endParaRPr kumimoji="1" lang="zh-CN" altLang="en-US" dirty="0"/>
          </a:p>
        </p:txBody>
      </p:sp>
      <p:sp>
        <p:nvSpPr>
          <p:cNvPr id="8" name="文本框 7"/>
          <p:cNvSpPr txBox="1"/>
          <p:nvPr/>
        </p:nvSpPr>
        <p:spPr>
          <a:xfrm>
            <a:off x="7540283" y="5887833"/>
            <a:ext cx="3235569" cy="369332"/>
          </a:xfrm>
          <a:prstGeom prst="rect">
            <a:avLst/>
          </a:prstGeom>
          <a:noFill/>
        </p:spPr>
        <p:txBody>
          <a:bodyPr wrap="square" rtlCol="0">
            <a:spAutoFit/>
          </a:bodyPr>
          <a:lstStyle/>
          <a:p>
            <a:r>
              <a:rPr kumimoji="1" lang="en-US" altLang="zh-CN" dirty="0" smtClean="0"/>
              <a:t>Theoretical Input SNR is 320</a:t>
            </a:r>
            <a:endParaRPr kumimoji="1" lang="zh-CN" altLang="en-US" dirty="0"/>
          </a:p>
        </p:txBody>
      </p:sp>
    </p:spTree>
    <p:extLst>
      <p:ext uri="{BB962C8B-B14F-4D97-AF65-F5344CB8AC3E}">
        <p14:creationId xmlns:p14="http://schemas.microsoft.com/office/powerpoint/2010/main" val="1884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42729" y="430906"/>
            <a:ext cx="3633850" cy="644171"/>
          </a:xfrm>
        </p:spPr>
        <p:txBody>
          <a:bodyPr>
            <a:normAutofit fontScale="90000"/>
          </a:bodyPr>
          <a:lstStyle/>
          <a:p>
            <a:r>
              <a:rPr kumimoji="1" lang="en-US" altLang="zh-CN" dirty="0" smtClean="0"/>
              <a:t>DM calculate</a:t>
            </a:r>
            <a:endParaRPr kumimoji="1" lang="zh-CN" altLang="en-US" dirty="0"/>
          </a:p>
        </p:txBody>
      </p:sp>
      <p:pic>
        <p:nvPicPr>
          <p:cNvPr id="12" name="图片 11"/>
          <p:cNvPicPr>
            <a:picLocks noChangeAspect="1"/>
          </p:cNvPicPr>
          <p:nvPr/>
        </p:nvPicPr>
        <p:blipFill>
          <a:blip r:embed="rId3"/>
          <a:stretch>
            <a:fillRect/>
          </a:stretch>
        </p:blipFill>
        <p:spPr>
          <a:xfrm>
            <a:off x="182880" y="1536368"/>
            <a:ext cx="11186503" cy="5150061"/>
          </a:xfrm>
          <a:prstGeom prst="rect">
            <a:avLst/>
          </a:prstGeom>
        </p:spPr>
      </p:pic>
      <p:grpSp>
        <p:nvGrpSpPr>
          <p:cNvPr id="15" name="组 14"/>
          <p:cNvGrpSpPr/>
          <p:nvPr/>
        </p:nvGrpSpPr>
        <p:grpSpPr>
          <a:xfrm>
            <a:off x="4811151" y="286161"/>
            <a:ext cx="6558232" cy="933660"/>
            <a:chOff x="4811151" y="430906"/>
            <a:chExt cx="6558232" cy="933660"/>
          </a:xfrm>
        </p:grpSpPr>
        <p:pic>
          <p:nvPicPr>
            <p:cNvPr id="10" name="图片 9"/>
            <p:cNvPicPr>
              <a:picLocks noChangeAspect="1"/>
            </p:cNvPicPr>
            <p:nvPr/>
          </p:nvPicPr>
          <p:blipFill>
            <a:blip r:embed="rId4"/>
            <a:stretch>
              <a:fillRect/>
            </a:stretch>
          </p:blipFill>
          <p:spPr>
            <a:xfrm>
              <a:off x="4825219" y="629105"/>
              <a:ext cx="6544164" cy="676618"/>
            </a:xfrm>
            <a:prstGeom prst="rect">
              <a:avLst/>
            </a:prstGeom>
          </p:spPr>
        </p:pic>
        <p:sp>
          <p:nvSpPr>
            <p:cNvPr id="14" name="矩形 13"/>
            <p:cNvSpPr/>
            <p:nvPr/>
          </p:nvSpPr>
          <p:spPr>
            <a:xfrm>
              <a:off x="4811151" y="430906"/>
              <a:ext cx="6558232" cy="9336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453280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86154" y="390770"/>
            <a:ext cx="10752406" cy="1569660"/>
          </a:xfrm>
          <a:prstGeom prst="rect">
            <a:avLst/>
          </a:prstGeom>
        </p:spPr>
        <p:txBody>
          <a:bodyPr wrap="square">
            <a:spAutoFit/>
          </a:bodyPr>
          <a:lstStyle/>
          <a:p>
            <a:r>
              <a:rPr lang="en-US" altLang="zh-CN" sz="3200" dirty="0" smtClean="0">
                <a:latin typeface="CMR10" charset="0"/>
              </a:rPr>
              <a:t>As two lines perpendicular to each </a:t>
            </a:r>
            <a:r>
              <a:rPr lang="en-US" altLang="zh-CN" sz="3200" err="1" smtClean="0">
                <a:latin typeface="CMR10" charset="0"/>
              </a:rPr>
              <a:t>other</a:t>
            </a:r>
            <a:r>
              <a:rPr lang="en-US" altLang="zh-CN" sz="3200" smtClean="0">
                <a:latin typeface="CMR10" charset="0"/>
              </a:rPr>
              <a:t>, the </a:t>
            </a:r>
            <a:r>
              <a:rPr lang="en-US" altLang="zh-CN" sz="3200" dirty="0">
                <a:latin typeface="CMR10" charset="0"/>
              </a:rPr>
              <a:t>two slopes </a:t>
            </a:r>
            <a:r>
              <a:rPr lang="en-US" altLang="zh-CN" sz="3200" dirty="0" smtClean="0">
                <a:latin typeface="CMMI10" charset="0"/>
              </a:rPr>
              <a:t>k</a:t>
            </a:r>
            <a:r>
              <a:rPr lang="en-US" altLang="zh-CN" sz="3200" baseline="-25000" dirty="0" smtClean="0">
                <a:latin typeface="CMMI10" charset="0"/>
              </a:rPr>
              <a:t>1</a:t>
            </a:r>
            <a:r>
              <a:rPr lang="en-US" altLang="zh-CN" sz="3200" dirty="0" smtClean="0">
                <a:latin typeface="CMMI10" charset="0"/>
              </a:rPr>
              <a:t>, k</a:t>
            </a:r>
            <a:r>
              <a:rPr lang="en-US" altLang="zh-CN" sz="3200" baseline="-25000" dirty="0" smtClean="0">
                <a:latin typeface="CMMI10" charset="0"/>
              </a:rPr>
              <a:t>2 </a:t>
            </a:r>
            <a:r>
              <a:rPr lang="en-US" altLang="zh-CN" sz="3200" dirty="0" smtClean="0">
                <a:latin typeface="CMR10" charset="0"/>
              </a:rPr>
              <a:t>are </a:t>
            </a:r>
            <a:r>
              <a:rPr lang="en-US" altLang="zh-CN" sz="3200" dirty="0">
                <a:latin typeface="CMR10" charset="0"/>
              </a:rPr>
              <a:t>also obeyed one rule:</a:t>
            </a:r>
            <a:br>
              <a:rPr lang="en-US" altLang="zh-CN" sz="3200" dirty="0">
                <a:latin typeface="CMR10" charset="0"/>
              </a:rPr>
            </a:br>
            <a:endParaRPr lang="en-US" altLang="zh-CN" sz="3200" dirty="0"/>
          </a:p>
        </p:txBody>
      </p:sp>
      <p:pic>
        <p:nvPicPr>
          <p:cNvPr id="5" name="图片 4"/>
          <p:cNvPicPr>
            <a:picLocks noChangeAspect="1"/>
          </p:cNvPicPr>
          <p:nvPr/>
        </p:nvPicPr>
        <p:blipFill>
          <a:blip r:embed="rId3"/>
          <a:stretch>
            <a:fillRect/>
          </a:stretch>
        </p:blipFill>
        <p:spPr>
          <a:xfrm>
            <a:off x="2126566" y="1402276"/>
            <a:ext cx="8839200" cy="1549400"/>
          </a:xfrm>
          <a:prstGeom prst="rect">
            <a:avLst/>
          </a:prstGeom>
        </p:spPr>
      </p:pic>
      <p:pic>
        <p:nvPicPr>
          <p:cNvPr id="7" name="图片 6"/>
          <p:cNvPicPr>
            <a:picLocks noChangeAspect="1"/>
          </p:cNvPicPr>
          <p:nvPr/>
        </p:nvPicPr>
        <p:blipFill>
          <a:blip r:embed="rId4"/>
          <a:stretch>
            <a:fillRect/>
          </a:stretch>
        </p:blipFill>
        <p:spPr>
          <a:xfrm>
            <a:off x="267286" y="3488031"/>
            <a:ext cx="11633982" cy="1707448"/>
          </a:xfrm>
          <a:prstGeom prst="rect">
            <a:avLst/>
          </a:prstGeom>
        </p:spPr>
      </p:pic>
    </p:spTree>
    <p:extLst>
      <p:ext uri="{BB962C8B-B14F-4D97-AF65-F5344CB8AC3E}">
        <p14:creationId xmlns:p14="http://schemas.microsoft.com/office/powerpoint/2010/main" val="1007659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Advantage of this method:</a:t>
            </a:r>
            <a:endParaRPr kumimoji="1" lang="zh-CN" altLang="en-US" dirty="0"/>
          </a:p>
        </p:txBody>
      </p:sp>
      <p:sp>
        <p:nvSpPr>
          <p:cNvPr id="3" name="内容占位符 2"/>
          <p:cNvSpPr>
            <a:spLocks noGrp="1"/>
          </p:cNvSpPr>
          <p:nvPr>
            <p:ph idx="1"/>
          </p:nvPr>
        </p:nvSpPr>
        <p:spPr>
          <a:xfrm>
            <a:off x="1069848" y="2121408"/>
            <a:ext cx="10058400" cy="1168300"/>
          </a:xfrm>
        </p:spPr>
        <p:txBody>
          <a:bodyPr>
            <a:normAutofit lnSpcReduction="10000"/>
          </a:bodyPr>
          <a:lstStyle/>
          <a:p>
            <a:r>
              <a:rPr kumimoji="1" lang="en-US" altLang="zh-CN" dirty="0" smtClean="0"/>
              <a:t>Compute complexity, this method is equal to tree algorithm</a:t>
            </a:r>
          </a:p>
          <a:p>
            <a:r>
              <a:rPr kumimoji="1" lang="en-US" altLang="zh-CN" dirty="0" smtClean="0"/>
              <a:t>Easy to remove RFI </a:t>
            </a:r>
            <a:endParaRPr kumimoji="1" lang="en-US" altLang="zh-CN" dirty="0"/>
          </a:p>
          <a:p>
            <a:r>
              <a:rPr kumimoji="1" lang="en-US" altLang="zh-CN" dirty="0" smtClean="0"/>
              <a:t>Easy to Parallelize (GPU)</a:t>
            </a:r>
            <a:endParaRPr kumimoji="1" lang="zh-CN" altLang="en-US" dirty="0"/>
          </a:p>
        </p:txBody>
      </p:sp>
      <p:pic>
        <p:nvPicPr>
          <p:cNvPr id="4" name="图片 3"/>
          <p:cNvPicPr>
            <a:picLocks noChangeAspect="1"/>
          </p:cNvPicPr>
          <p:nvPr/>
        </p:nvPicPr>
        <p:blipFill>
          <a:blip r:embed="rId3"/>
          <a:stretch>
            <a:fillRect/>
          </a:stretch>
        </p:blipFill>
        <p:spPr>
          <a:xfrm>
            <a:off x="0" y="3204620"/>
            <a:ext cx="6856850" cy="3479292"/>
          </a:xfrm>
          <a:prstGeom prst="rect">
            <a:avLst/>
          </a:prstGeom>
        </p:spPr>
      </p:pic>
      <p:pic>
        <p:nvPicPr>
          <p:cNvPr id="5" name="图片 4"/>
          <p:cNvPicPr>
            <a:picLocks noChangeAspect="1"/>
          </p:cNvPicPr>
          <p:nvPr/>
        </p:nvPicPr>
        <p:blipFill>
          <a:blip r:embed="rId4"/>
          <a:stretch>
            <a:fillRect/>
          </a:stretch>
        </p:blipFill>
        <p:spPr>
          <a:xfrm>
            <a:off x="6341990" y="3289708"/>
            <a:ext cx="5850010" cy="3394204"/>
          </a:xfrm>
          <a:prstGeom prst="rect">
            <a:avLst/>
          </a:prstGeom>
        </p:spPr>
      </p:pic>
      <p:grpSp>
        <p:nvGrpSpPr>
          <p:cNvPr id="8" name="组 7"/>
          <p:cNvGrpSpPr/>
          <p:nvPr/>
        </p:nvGrpSpPr>
        <p:grpSpPr>
          <a:xfrm>
            <a:off x="8337550" y="1206500"/>
            <a:ext cx="3041650" cy="1235188"/>
            <a:chOff x="8337550" y="1206500"/>
            <a:chExt cx="3041650" cy="1235188"/>
          </a:xfrm>
        </p:grpSpPr>
        <mc:AlternateContent xmlns:mc="http://schemas.openxmlformats.org/markup-compatibility/2006" xmlns:a14="http://schemas.microsoft.com/office/drawing/2010/main">
          <mc:Choice Requires="a14">
            <p:sp>
              <p:nvSpPr>
                <p:cNvPr id="6" name="文本框 5"/>
                <p:cNvSpPr txBox="1"/>
                <p:nvPr/>
              </p:nvSpPr>
              <p:spPr>
                <a:xfrm>
                  <a:off x="8345535" y="1227445"/>
                  <a:ext cx="3013838"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r>
                              <a:rPr kumimoji="1" lang="en-US" altLang="zh-CN" b="0" i="1" baseline="-25000" smtClean="0">
                                <a:latin typeface="Cambria Math" charset="0"/>
                                <a:ea typeface="Cambria Math" charset="0"/>
                                <a:cs typeface="Cambria Math" charset="0"/>
                              </a:rPr>
                              <m:t>𝑡</m:t>
                            </m:r>
                            <m:r>
                              <a:rPr kumimoji="1" lang="en-US" altLang="zh-CN" b="0" i="1" baseline="-25000"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𝑁</m:t>
                            </m:r>
                            <m:sSup>
                              <m:sSupPr>
                                <m:ctrlPr>
                                  <a:rPr kumimoji="1" lang="en-US" altLang="zh-CN" b="0" i="1" baseline="-25000" smtClean="0">
                                    <a:latin typeface="Cambria Math" charset="0"/>
                                    <a:ea typeface="Cambria Math" charset="0"/>
                                    <a:cs typeface="Cambria Math" charset="0"/>
                                  </a:rPr>
                                </m:ctrlPr>
                              </m:sSupPr>
                              <m:e>
                                <m:r>
                                  <a:rPr kumimoji="1" lang="en-US" altLang="zh-CN" b="0" i="1" smtClean="0">
                                    <a:latin typeface="Cambria Math" charset="0"/>
                                    <a:ea typeface="Cambria Math" charset="0"/>
                                    <a:cs typeface="Cambria Math" charset="0"/>
                                  </a:rPr>
                                  <m:t>𝑡</m:t>
                                </m:r>
                              </m:e>
                              <m:sup>
                                <m:r>
                                  <a:rPr kumimoji="1" lang="en-US" altLang="zh-CN" b="0" i="1" baseline="-25000" smtClean="0">
                                    <a:latin typeface="Cambria Math" charset="0"/>
                                    <a:ea typeface="Cambria Math" charset="0"/>
                                    <a:cs typeface="Cambria Math" charset="0"/>
                                  </a:rPr>
                                  <m:t>′</m:t>
                                </m:r>
                              </m:sup>
                            </m:sSup>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m:oMathPara>
                  </a14:m>
                  <a:endParaRPr kumimoji="1" lang="en-US" altLang="zh-CN" dirty="0" smtClean="0"/>
                </a:p>
                <a:p>
                  <a:r>
                    <a:rPr kumimoji="1" lang="en-US" altLang="zh-CN" dirty="0" smtClean="0"/>
                    <a:t>=</a:t>
                  </a:r>
                  <a14:m>
                    <m:oMath xmlns:m="http://schemas.openxmlformats.org/officeDocument/2006/math">
                      <m:r>
                        <m:rPr>
                          <m:sty m:val="p"/>
                        </m:rPr>
                        <a:rPr kumimoji="1" lang="el-GR" altLang="zh-CN" i="1">
                          <a:latin typeface="Cambria Math" charset="0"/>
                          <a:ea typeface="Cambria Math" charset="0"/>
                          <a:cs typeface="Cambria Math" charset="0"/>
                        </a:rPr>
                        <m:t>Ο</m:t>
                      </m:r>
                      <m:d>
                        <m:dPr>
                          <m:ctrlPr>
                            <a:rPr kumimoji="1" lang="en-US" altLang="zh-CN" i="1">
                              <a:latin typeface="Cambria Math" charset="0"/>
                              <a:ea typeface="Cambria Math" charset="0"/>
                              <a:cs typeface="Cambria Math" charset="0"/>
                            </a:rPr>
                          </m:ctrlPr>
                        </m:dPr>
                        <m:e>
                          <m:r>
                            <a:rPr kumimoji="1" lang="en-US" altLang="zh-CN" i="1">
                              <a:latin typeface="Cambria Math" charset="0"/>
                              <a:ea typeface="Cambria Math" charset="0"/>
                              <a:cs typeface="Cambria Math" charset="0"/>
                            </a:rPr>
                            <m:t>2</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𝑁𝑡</m:t>
                              </m:r>
                              <m:r>
                                <a:rPr kumimoji="1" lang="en-US" altLang="zh-CN" i="1" baseline="-2500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𝑙𝑜𝑔</m:t>
                                      </m:r>
                                    </m:e>
                                    <m:sub>
                                      <m:r>
                                        <a:rPr kumimoji="1" lang="en-US" altLang="zh-CN" i="1">
                                          <a:latin typeface="Cambria Math" charset="0"/>
                                          <a:ea typeface="Cambria Math" charset="0"/>
                                          <a:cs typeface="Cambria Math" charset="0"/>
                                        </a:rPr>
                                        <m:t>2</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𝑡</m:t>
                              </m:r>
                            </m:sub>
                          </m:sSub>
                        </m:e>
                      </m:d>
                    </m:oMath>
                  </a14:m>
                  <a:endParaRPr kumimoji="1" lang="en-US" altLang="zh-CN" dirty="0" smtClean="0">
                    <a:ea typeface="Cambria Math" charset="0"/>
                    <a:cs typeface="Cambria Math" charset="0"/>
                  </a:endParaRPr>
                </a:p>
                <a:p>
                  <a:r>
                    <a:rPr kumimoji="1" lang="en-US" altLang="zh-CN" dirty="0" smtClean="0"/>
                    <a:t>=</a:t>
                  </a:r>
                  <a:r>
                    <a:rPr kumimoji="1" lang="el-GR" altLang="zh-CN" dirty="0">
                      <a:ea typeface="Cambria Math" charset="0"/>
                      <a:cs typeface="Cambria Math" charset="0"/>
                    </a:rPr>
                    <a:t> </a:t>
                  </a:r>
                  <a14:m>
                    <m:oMath xmlns:m="http://schemas.openxmlformats.org/officeDocument/2006/math">
                      <m:r>
                        <m:rPr>
                          <m:sty m:val="p"/>
                        </m:rPr>
                        <a:rPr kumimoji="1" lang="el-GR" altLang="zh-CN" i="1">
                          <a:latin typeface="Cambria Math" charset="0"/>
                          <a:ea typeface="Cambria Math" charset="0"/>
                          <a:cs typeface="Cambria Math" charset="0"/>
                        </a:rPr>
                        <m:t>Ο</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sSub>
                                    <m:sSubPr>
                                      <m:ctrlPr>
                                        <a:rPr kumimoji="1" lang="en-US" altLang="zh-CN" i="1">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𝑘</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𝑙𝑜𝑔</m:t>
                                      </m:r>
                                    </m:e>
                                    <m:sub>
                                      <m:r>
                                        <a:rPr kumimoji="1" lang="en-US" altLang="zh-CN" i="1">
                                          <a:latin typeface="Cambria Math" charset="0"/>
                                          <a:ea typeface="Cambria Math" charset="0"/>
                                          <a:cs typeface="Cambria Math" charset="0"/>
                                        </a:rPr>
                                        <m:t>2</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𝑡</m:t>
                              </m:r>
                            </m:sub>
                          </m:sSub>
                        </m:e>
                      </m:d>
                    </m:oMath>
                  </a14:m>
                  <a:endParaRPr kumimoji="1" lang="en-US" altLang="zh-CN" dirty="0"/>
                </a:p>
                <a:p>
                  <a:endParaRPr kumimoji="1"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8345535" y="1227445"/>
                  <a:ext cx="3013838" cy="1214243"/>
                </a:xfrm>
                <a:prstGeom prst="rect">
                  <a:avLst/>
                </a:prstGeom>
                <a:blipFill rotWithShape="0">
                  <a:blip r:embed="rId5"/>
                  <a:stretch>
                    <a:fillRect l="-4656"/>
                  </a:stretch>
                </a:blipFill>
              </p:spPr>
              <p:txBody>
                <a:bodyPr/>
                <a:lstStyle/>
                <a:p>
                  <a:r>
                    <a:rPr lang="zh-CN" altLang="en-US">
                      <a:noFill/>
                    </a:rPr>
                    <a:t> </a:t>
                  </a:r>
                </a:p>
              </p:txBody>
            </p:sp>
          </mc:Fallback>
        </mc:AlternateContent>
        <p:sp>
          <p:nvSpPr>
            <p:cNvPr id="7" name="矩形 6"/>
            <p:cNvSpPr/>
            <p:nvPr/>
          </p:nvSpPr>
          <p:spPr>
            <a:xfrm>
              <a:off x="8337550" y="1206500"/>
              <a:ext cx="3041650" cy="1028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3451683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Prospect</a:t>
            </a:r>
            <a:r>
              <a:rPr kumimoji="1" lang="zh-CN" altLang="en-US" dirty="0" smtClean="0"/>
              <a:t> </a:t>
            </a:r>
            <a:r>
              <a:rPr kumimoji="1" lang="en-US" altLang="zh-CN" dirty="0" smtClean="0"/>
              <a:t>in future:</a:t>
            </a:r>
            <a:endParaRPr kumimoji="1" lang="zh-CN" altLang="en-US" dirty="0"/>
          </a:p>
        </p:txBody>
      </p:sp>
      <p:sp>
        <p:nvSpPr>
          <p:cNvPr id="3" name="内容占位符 2"/>
          <p:cNvSpPr>
            <a:spLocks noGrp="1"/>
          </p:cNvSpPr>
          <p:nvPr>
            <p:ph idx="1"/>
          </p:nvPr>
        </p:nvSpPr>
        <p:spPr>
          <a:xfrm>
            <a:off x="1069848" y="2093976"/>
            <a:ext cx="10058400" cy="1465854"/>
          </a:xfrm>
        </p:spPr>
        <p:txBody>
          <a:bodyPr/>
          <a:lstStyle/>
          <a:p>
            <a:r>
              <a:rPr kumimoji="1" lang="en-US" altLang="zh-CN" dirty="0" smtClean="0"/>
              <a:t>Try second 1-D FFT to improve SNR</a:t>
            </a:r>
          </a:p>
          <a:p>
            <a:r>
              <a:rPr kumimoji="1" lang="en-US" altLang="zh-CN" dirty="0" smtClean="0"/>
              <a:t>Try 2-D FFT first then do Radon transform to search a line. </a:t>
            </a:r>
          </a:p>
          <a:p>
            <a:r>
              <a:rPr kumimoji="1" lang="en-US" altLang="zh-CN" dirty="0" smtClean="0"/>
              <a:t>Or try Radon transform directly to search a line or curve in frequency-time map.</a:t>
            </a:r>
            <a:endParaRPr kumimoji="1" lang="zh-CN" altLang="en-US" dirty="0"/>
          </a:p>
        </p:txBody>
      </p:sp>
      <p:pic>
        <p:nvPicPr>
          <p:cNvPr id="6" name="图片 5"/>
          <p:cNvPicPr>
            <a:picLocks noChangeAspect="1"/>
          </p:cNvPicPr>
          <p:nvPr/>
        </p:nvPicPr>
        <p:blipFill>
          <a:blip r:embed="rId3"/>
          <a:stretch>
            <a:fillRect/>
          </a:stretch>
        </p:blipFill>
        <p:spPr>
          <a:xfrm>
            <a:off x="436801" y="3332026"/>
            <a:ext cx="4609122" cy="3423280"/>
          </a:xfrm>
          <a:prstGeom prst="rect">
            <a:avLst/>
          </a:prstGeom>
        </p:spPr>
      </p:pic>
      <p:pic>
        <p:nvPicPr>
          <p:cNvPr id="7" name="图片 6"/>
          <p:cNvPicPr>
            <a:picLocks noChangeAspect="1"/>
          </p:cNvPicPr>
          <p:nvPr/>
        </p:nvPicPr>
        <p:blipFill>
          <a:blip r:embed="rId4"/>
          <a:stretch>
            <a:fillRect/>
          </a:stretch>
        </p:blipFill>
        <p:spPr>
          <a:xfrm>
            <a:off x="5678970" y="3445928"/>
            <a:ext cx="4816231" cy="3195476"/>
          </a:xfrm>
          <a:prstGeom prst="rect">
            <a:avLst/>
          </a:prstGeom>
        </p:spPr>
      </p:pic>
    </p:spTree>
    <p:extLst>
      <p:ext uri="{BB962C8B-B14F-4D97-AF65-F5344CB8AC3E}">
        <p14:creationId xmlns:p14="http://schemas.microsoft.com/office/powerpoint/2010/main" val="1000138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en-US" altLang="zh-CN" dirty="0" smtClean="0"/>
              <a:t>Advertisement time! </a:t>
            </a:r>
            <a:br>
              <a:rPr kumimoji="1" lang="en-US" altLang="zh-CN" dirty="0" smtClean="0"/>
            </a:br>
            <a:r>
              <a:rPr kumimoji="1" lang="en-US" altLang="zh-CN" dirty="0" smtClean="0"/>
              <a:t>Tian Lai Array!</a:t>
            </a:r>
            <a:endParaRPr kumimoji="1" lang="zh-CN" altLang="en-US" dirty="0"/>
          </a:p>
        </p:txBody>
      </p:sp>
      <p:sp>
        <p:nvSpPr>
          <p:cNvPr id="9" name="文本框 8"/>
          <p:cNvSpPr txBox="1"/>
          <p:nvPr/>
        </p:nvSpPr>
        <p:spPr>
          <a:xfrm>
            <a:off x="488950" y="2044700"/>
            <a:ext cx="10007600" cy="369332"/>
          </a:xfrm>
          <a:prstGeom prst="rect">
            <a:avLst/>
          </a:prstGeom>
          <a:noFill/>
        </p:spPr>
        <p:txBody>
          <a:bodyPr wrap="square" rtlCol="0">
            <a:spAutoFit/>
          </a:bodyPr>
          <a:lstStyle/>
          <a:p>
            <a:r>
              <a:rPr kumimoji="1" lang="en-US" altLang="zh-CN" dirty="0" smtClean="0"/>
              <a:t>In Xinjiang, North western China.  We build 3 telescope</a:t>
            </a:r>
            <a:r>
              <a:rPr kumimoji="1" lang="zh-CN" altLang="en-US" dirty="0" smtClean="0"/>
              <a:t> </a:t>
            </a:r>
            <a:r>
              <a:rPr kumimoji="1" lang="en-US" altLang="zh-CN" dirty="0" smtClean="0"/>
              <a:t>cylinder  + 16 dishes interferometer . </a:t>
            </a:r>
            <a:endParaRPr kumimoji="1" lang="zh-CN" altLang="en-US" dirty="0"/>
          </a:p>
        </p:txBody>
      </p:sp>
      <p:pic>
        <p:nvPicPr>
          <p:cNvPr id="10" name="图片 9"/>
          <p:cNvPicPr/>
          <p:nvPr/>
        </p:nvPicPr>
        <p:blipFill>
          <a:blip r:embed="rId3" cstate="screen"/>
          <a:stretch>
            <a:fillRect/>
          </a:stretch>
        </p:blipFill>
        <p:spPr>
          <a:xfrm>
            <a:off x="560705" y="2842260"/>
            <a:ext cx="4960620" cy="330708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8550" y="2842261"/>
            <a:ext cx="4527550" cy="3307080"/>
          </a:xfrm>
          <a:prstGeom prst="rect">
            <a:avLst/>
          </a:prstGeom>
        </p:spPr>
      </p:pic>
      <mc:AlternateContent xmlns:mc="http://schemas.openxmlformats.org/markup-compatibility/2006" xmlns:a14="http://schemas.microsoft.com/office/drawing/2010/main">
        <mc:Choice Requires="a14">
          <p:sp>
            <p:nvSpPr>
              <p:cNvPr id="12" name="文本框 11"/>
              <p:cNvSpPr txBox="1"/>
              <p:nvPr/>
            </p:nvSpPr>
            <p:spPr>
              <a:xfrm>
                <a:off x="1943100" y="6311900"/>
                <a:ext cx="2146300" cy="369332"/>
              </a:xfrm>
              <a:prstGeom prst="rect">
                <a:avLst/>
              </a:prstGeom>
              <a:noFill/>
            </p:spPr>
            <p:txBody>
              <a:bodyPr wrap="square" rtlCol="0">
                <a:spAutoFit/>
              </a:bodyPr>
              <a:lstStyle/>
              <a:p>
                <a:r>
                  <a:rPr kumimoji="1" lang="en-US" altLang="zh-CN" dirty="0" smtClean="0"/>
                  <a:t>96</a:t>
                </a:r>
                <a14:m>
                  <m:oMath xmlns:m="http://schemas.openxmlformats.org/officeDocument/2006/math">
                    <m:r>
                      <a:rPr kumimoji="1" lang="en-US" altLang="zh-CN" i="1" smtClean="0">
                        <a:latin typeface="Cambria Math" charset="0"/>
                        <a:ea typeface="Cambria Math" charset="0"/>
                        <a:cs typeface="Cambria Math" charset="0"/>
                      </a:rPr>
                      <m:t>×</m:t>
                    </m:r>
                  </m:oMath>
                </a14:m>
                <a:r>
                  <a:rPr kumimoji="1" lang="en-US" altLang="zh-CN" dirty="0" smtClean="0"/>
                  <a:t>2=192 inputs</a:t>
                </a:r>
                <a:endParaRPr kumimoji="1"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943100" y="6311900"/>
                <a:ext cx="2146300" cy="369332"/>
              </a:xfrm>
              <a:prstGeom prst="rect">
                <a:avLst/>
              </a:prstGeom>
              <a:blipFill rotWithShape="0">
                <a:blip r:embed="rId5"/>
                <a:stretch>
                  <a:fillRect l="-2557"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296150" y="6276540"/>
                <a:ext cx="2146300" cy="369332"/>
              </a:xfrm>
              <a:prstGeom prst="rect">
                <a:avLst/>
              </a:prstGeom>
              <a:noFill/>
            </p:spPr>
            <p:txBody>
              <a:bodyPr wrap="square" rtlCol="0">
                <a:spAutoFit/>
              </a:bodyPr>
              <a:lstStyle/>
              <a:p>
                <a:r>
                  <a:rPr kumimoji="1" lang="en-US" altLang="zh-CN" dirty="0" smtClean="0"/>
                  <a:t>1</a:t>
                </a:r>
                <a14:m>
                  <m:oMath xmlns:m="http://schemas.openxmlformats.org/officeDocument/2006/math">
                    <m:r>
                      <a:rPr kumimoji="1" lang="en-US" altLang="zh-CN" b="0" i="0" smtClean="0">
                        <a:latin typeface="Cambria Math" charset="0"/>
                        <a:ea typeface="Cambria Math" charset="0"/>
                        <a:cs typeface="Cambria Math" charset="0"/>
                      </a:rPr>
                      <m:t>6</m:t>
                    </m:r>
                    <m:r>
                      <a:rPr kumimoji="1" lang="en-US" altLang="zh-CN" i="1" smtClean="0">
                        <a:latin typeface="Cambria Math" charset="0"/>
                        <a:ea typeface="Cambria Math" charset="0"/>
                        <a:cs typeface="Cambria Math" charset="0"/>
                      </a:rPr>
                      <m:t>×</m:t>
                    </m:r>
                  </m:oMath>
                </a14:m>
                <a:r>
                  <a:rPr kumimoji="1" lang="en-US" altLang="zh-CN" dirty="0" smtClean="0"/>
                  <a:t>2=32 inputs</a:t>
                </a:r>
                <a:endParaRPr kumimoji="1"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7296150" y="6276540"/>
                <a:ext cx="2146300" cy="369332"/>
              </a:xfrm>
              <a:prstGeom prst="rect">
                <a:avLst/>
              </a:prstGeom>
              <a:blipFill rotWithShape="0">
                <a:blip r:embed="rId6"/>
                <a:stretch>
                  <a:fillRect l="-2557" t="-10000"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40129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47800" y="487680"/>
            <a:ext cx="8747760" cy="2123658"/>
          </a:xfrm>
          <a:prstGeom prst="rect">
            <a:avLst/>
          </a:prstGeom>
          <a:noFill/>
        </p:spPr>
        <p:txBody>
          <a:bodyPr wrap="square" rtlCol="0">
            <a:spAutoFit/>
          </a:bodyPr>
          <a:lstStyle/>
          <a:p>
            <a:r>
              <a:rPr kumimoji="1" lang="en-US" altLang="zh-CN" sz="4400" dirty="0" smtClean="0"/>
              <a:t>FRB ,</a:t>
            </a:r>
            <a:r>
              <a:rPr kumimoji="1" lang="zh-CN" altLang="en-US" sz="4400" dirty="0" smtClean="0"/>
              <a:t> </a:t>
            </a:r>
            <a:r>
              <a:rPr kumimoji="1" lang="en-US" altLang="zh-CN" sz="4400" dirty="0" smtClean="0"/>
              <a:t>Fast Radio Burst is a high energy physical phenomenon happened in our universe. </a:t>
            </a:r>
            <a:endParaRPr kumimoji="1" lang="zh-CN" altLang="en-US" sz="4400" dirty="0"/>
          </a:p>
        </p:txBody>
      </p:sp>
      <p:graphicFrame>
        <p:nvGraphicFramePr>
          <p:cNvPr id="6" name="图表 5"/>
          <p:cNvGraphicFramePr/>
          <p:nvPr>
            <p:extLst>
              <p:ext uri="{D42A27DB-BD31-4B8C-83A1-F6EECF244321}">
                <p14:modId xmlns:p14="http://schemas.microsoft.com/office/powerpoint/2010/main" val="1124954372"/>
              </p:ext>
            </p:extLst>
          </p:nvPr>
        </p:nvGraphicFramePr>
        <p:xfrm>
          <a:off x="2032000" y="2819400"/>
          <a:ext cx="6929120" cy="3318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8992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1088898" y="280897"/>
            <a:ext cx="7159752" cy="1172718"/>
          </a:xfrm>
        </p:spPr>
        <p:txBody>
          <a:bodyPr>
            <a:normAutofit fontScale="90000"/>
          </a:bodyPr>
          <a:lstStyle/>
          <a:p>
            <a:r>
              <a:rPr kumimoji="1" lang="en-US" altLang="zh-CN" smtClean="0"/>
              <a:t>Telescope parameter for FRB</a:t>
            </a:r>
            <a:endParaRPr kumimoji="1" lang="zh-CN" altLang="en-US" dirty="0"/>
          </a:p>
        </p:txBody>
      </p:sp>
      <p:sp>
        <p:nvSpPr>
          <p:cNvPr id="12" name="文本框 11"/>
          <p:cNvSpPr txBox="1"/>
          <p:nvPr/>
        </p:nvSpPr>
        <p:spPr>
          <a:xfrm>
            <a:off x="1236598" y="1822450"/>
            <a:ext cx="4935602" cy="2031325"/>
          </a:xfrm>
          <a:prstGeom prst="rect">
            <a:avLst/>
          </a:prstGeom>
          <a:noFill/>
        </p:spPr>
        <p:txBody>
          <a:bodyPr wrap="square" rtlCol="0">
            <a:spAutoFit/>
          </a:bodyPr>
          <a:lstStyle/>
          <a:p>
            <a:r>
              <a:rPr kumimoji="1" lang="en-US" altLang="zh-CN" dirty="0" smtClean="0"/>
              <a:t>Band Width : 	100MHz</a:t>
            </a:r>
          </a:p>
          <a:p>
            <a:r>
              <a:rPr kumimoji="1" lang="en-US" altLang="zh-CN" dirty="0" smtClean="0"/>
              <a:t>Frequency: 	700-800MHz</a:t>
            </a:r>
          </a:p>
          <a:p>
            <a:r>
              <a:rPr kumimoji="1" lang="en-US" altLang="zh-CN" dirty="0" smtClean="0"/>
              <a:t>Cylinder Scale:	L 40m , Diameter 15m</a:t>
            </a:r>
          </a:p>
          <a:p>
            <a:r>
              <a:rPr kumimoji="1" lang="en-US" altLang="zh-CN" dirty="0" smtClean="0"/>
              <a:t>Dish Scale:	Diameter 6 m</a:t>
            </a:r>
          </a:p>
          <a:p>
            <a:r>
              <a:rPr kumimoji="1" lang="en-US" altLang="zh-CN" dirty="0" smtClean="0"/>
              <a:t>FOV:		160 Deg</a:t>
            </a:r>
            <a:r>
              <a:rPr kumimoji="1" lang="en-US" altLang="zh-CN" baseline="30000" dirty="0" smtClean="0"/>
              <a:t>2</a:t>
            </a:r>
          </a:p>
          <a:p>
            <a:r>
              <a:rPr kumimoji="1" lang="en-US" altLang="zh-CN" dirty="0" smtClean="0"/>
              <a:t>Time Resolution:	 50ms</a:t>
            </a:r>
          </a:p>
          <a:p>
            <a:r>
              <a:rPr kumimoji="1" lang="en-US" altLang="zh-CN" dirty="0" smtClean="0"/>
              <a:t>Beam number:	32&lt;N&lt;96</a:t>
            </a:r>
            <a:endParaRPr kumimoji="1"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2050" y="1657350"/>
            <a:ext cx="3238500" cy="4318000"/>
          </a:xfrm>
          <a:prstGeom prst="rect">
            <a:avLst/>
          </a:prstGeom>
        </p:spPr>
      </p:pic>
      <p:pic>
        <p:nvPicPr>
          <p:cNvPr id="14" name="图片 13" descr="Tianlai_FRB_rate.png"/>
          <p:cNvPicPr/>
          <p:nvPr/>
        </p:nvPicPr>
        <p:blipFill>
          <a:blip r:embed="rId4"/>
          <a:stretch>
            <a:fillRect/>
          </a:stretch>
        </p:blipFill>
        <p:spPr>
          <a:xfrm>
            <a:off x="1149984" y="3901440"/>
            <a:ext cx="3041015" cy="2280920"/>
          </a:xfrm>
          <a:prstGeom prst="rect">
            <a:avLst/>
          </a:prstGeom>
        </p:spPr>
      </p:pic>
      <p:sp>
        <p:nvSpPr>
          <p:cNvPr id="3" name="文本框 2"/>
          <p:cNvSpPr txBox="1"/>
          <p:nvPr/>
        </p:nvSpPr>
        <p:spPr>
          <a:xfrm>
            <a:off x="4190999" y="4308911"/>
            <a:ext cx="2717801" cy="923330"/>
          </a:xfrm>
          <a:prstGeom prst="rect">
            <a:avLst/>
          </a:prstGeom>
          <a:noFill/>
        </p:spPr>
        <p:txBody>
          <a:bodyPr wrap="square" rtlCol="0">
            <a:spAutoFit/>
          </a:bodyPr>
          <a:lstStyle/>
          <a:p>
            <a:r>
              <a:rPr kumimoji="1" lang="en-US" altLang="zh-CN" dirty="0" smtClean="0"/>
              <a:t>Above 95% confident interval, We could see</a:t>
            </a:r>
          </a:p>
          <a:p>
            <a:r>
              <a:rPr kumimoji="1" lang="en-US" altLang="zh-CN" dirty="0" smtClean="0"/>
              <a:t>0.05~4.5 FRB Per Month!</a:t>
            </a:r>
            <a:endParaRPr kumimoji="1" lang="zh-CN" altLang="en-US" dirty="0"/>
          </a:p>
        </p:txBody>
      </p:sp>
    </p:spTree>
    <p:extLst>
      <p:ext uri="{BB962C8B-B14F-4D97-AF65-F5344CB8AC3E}">
        <p14:creationId xmlns:p14="http://schemas.microsoft.com/office/powerpoint/2010/main" val="12600932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9850" y="2012950"/>
            <a:ext cx="5224050" cy="2890339"/>
          </a:xfrm>
          <a:prstGeom prst="rect">
            <a:avLst/>
          </a:prstGeom>
          <a:noFill/>
        </p:spPr>
        <p:txBody>
          <a:bodyPr wrap="square" rtlCol="0">
            <a:spAutoFit/>
          </a:bodyPr>
          <a:lstStyle/>
          <a:p>
            <a:pPr marL="285750" indent="-285750">
              <a:buFont typeface="Arial" charset="0"/>
              <a:buChar char="•"/>
            </a:pPr>
            <a:r>
              <a:rPr kumimoji="1" lang="en-US" altLang="zh-CN" dirty="0" smtClean="0"/>
              <a:t>Using SRIO to make a data copy.</a:t>
            </a:r>
          </a:p>
          <a:p>
            <a:pPr marL="285750" indent="-285750">
              <a:buFont typeface="Arial" charset="0"/>
              <a:buChar char="•"/>
            </a:pPr>
            <a:r>
              <a:rPr kumimoji="1" lang="en-US" altLang="zh-CN" dirty="0" smtClean="0"/>
              <a:t>Beamforming by FPGA(</a:t>
            </a:r>
            <a:r>
              <a:rPr lang="en-US" altLang="zh-CN" dirty="0" smtClean="0"/>
              <a:t>GD2FPGA designed by IACAS</a:t>
            </a:r>
            <a:r>
              <a:rPr kumimoji="1" lang="en-US" altLang="zh-CN" dirty="0" smtClean="0"/>
              <a:t>). </a:t>
            </a:r>
          </a:p>
          <a:p>
            <a:pPr marL="285750" indent="-285750">
              <a:buFont typeface="Arial" charset="0"/>
              <a:buChar char="•"/>
            </a:pPr>
            <a:r>
              <a:rPr kumimoji="1" lang="en-US" altLang="zh-CN" dirty="0" smtClean="0"/>
              <a:t> De-dispersion are processed by GPU Array.</a:t>
            </a:r>
          </a:p>
          <a:p>
            <a:pPr marL="285750" indent="-285750">
              <a:buFont typeface="Arial" charset="0"/>
              <a:buChar char="•"/>
            </a:pPr>
            <a:r>
              <a:rPr kumimoji="1" lang="en-US" altLang="zh-CN" dirty="0" smtClean="0"/>
              <a:t>High speed </a:t>
            </a:r>
            <a:r>
              <a:rPr lang="en-US" altLang="zh-CN" dirty="0"/>
              <a:t>SRIO</a:t>
            </a:r>
            <a:r>
              <a:rPr lang="zh-CN" altLang="zh-CN" dirty="0"/>
              <a:t> </a:t>
            </a:r>
            <a:r>
              <a:rPr lang="en-US" altLang="zh-CN" dirty="0" smtClean="0"/>
              <a:t>switch. </a:t>
            </a:r>
          </a:p>
          <a:p>
            <a:pPr marL="285750" indent="-285750">
              <a:buFont typeface="Arial" charset="0"/>
              <a:buChar char="•"/>
            </a:pPr>
            <a:r>
              <a:rPr kumimoji="1" lang="en-US" altLang="zh-CN" dirty="0" smtClean="0"/>
              <a:t>GPU server </a:t>
            </a:r>
            <a:r>
              <a:rPr lang="en-US" altLang="zh-CN" dirty="0"/>
              <a:t>SRIO</a:t>
            </a:r>
            <a:r>
              <a:rPr lang="zh-CN" altLang="zh-CN" dirty="0"/>
              <a:t> </a:t>
            </a:r>
            <a:r>
              <a:rPr lang="en-US" altLang="zh-CN" dirty="0" smtClean="0"/>
              <a:t>NIC</a:t>
            </a:r>
            <a:endParaRPr kumimoji="1" lang="en-US" altLang="zh-CN" dirty="0" smtClean="0"/>
          </a:p>
          <a:p>
            <a:endParaRPr kumimoji="1" lang="en-US" altLang="zh-CN" dirty="0" smtClean="0"/>
          </a:p>
          <a:p>
            <a:endParaRPr kumimoji="1" lang="en-US" altLang="zh-CN" dirty="0" smtClean="0"/>
          </a:p>
          <a:p>
            <a:endParaRPr kumimoji="1" lang="en-US" altLang="zh-CN" dirty="0" smtClean="0"/>
          </a:p>
          <a:p>
            <a:endParaRPr kumimoji="1" lang="zh-CN" altLang="en-US" dirty="0"/>
          </a:p>
        </p:txBody>
      </p:sp>
      <p:grpSp>
        <p:nvGrpSpPr>
          <p:cNvPr id="10" name="组 9"/>
          <p:cNvGrpSpPr/>
          <p:nvPr/>
        </p:nvGrpSpPr>
        <p:grpSpPr>
          <a:xfrm>
            <a:off x="6019234" y="692901"/>
            <a:ext cx="5379015" cy="3817504"/>
            <a:chOff x="5765235" y="1275195"/>
            <a:chExt cx="5897829" cy="4307609"/>
          </a:xfrm>
        </p:grpSpPr>
        <p:pic>
          <p:nvPicPr>
            <p:cNvPr id="5" name="图片 4"/>
            <p:cNvPicPr>
              <a:picLocks noChangeAspect="1"/>
            </p:cNvPicPr>
            <p:nvPr/>
          </p:nvPicPr>
          <p:blipFill>
            <a:blip r:embed="rId3"/>
            <a:stretch>
              <a:fillRect/>
            </a:stretch>
          </p:blipFill>
          <p:spPr>
            <a:xfrm>
              <a:off x="5765235" y="1275195"/>
              <a:ext cx="5600700" cy="4307609"/>
            </a:xfrm>
            <a:prstGeom prst="rect">
              <a:avLst/>
            </a:prstGeom>
          </p:spPr>
        </p:pic>
        <p:sp>
          <p:nvSpPr>
            <p:cNvPr id="7" name="文本框 6"/>
            <p:cNvSpPr txBox="1"/>
            <p:nvPr/>
          </p:nvSpPr>
          <p:spPr>
            <a:xfrm>
              <a:off x="11201399" y="1708150"/>
              <a:ext cx="461665" cy="1600200"/>
            </a:xfrm>
            <a:prstGeom prst="rect">
              <a:avLst/>
            </a:prstGeom>
            <a:noFill/>
          </p:spPr>
          <p:txBody>
            <a:bodyPr vert="eaVert" wrap="square" rtlCol="0">
              <a:spAutoFit/>
            </a:bodyPr>
            <a:lstStyle/>
            <a:p>
              <a:r>
                <a:rPr kumimoji="1" lang="en-US" altLang="zh-CN" smtClean="0"/>
                <a:t>Already have</a:t>
              </a:r>
              <a:endParaRPr kumimoji="1" lang="zh-CN" altLang="en-US" dirty="0"/>
            </a:p>
          </p:txBody>
        </p:sp>
        <p:sp>
          <p:nvSpPr>
            <p:cNvPr id="13" name="文本框 12"/>
            <p:cNvSpPr txBox="1"/>
            <p:nvPr/>
          </p:nvSpPr>
          <p:spPr>
            <a:xfrm>
              <a:off x="11201398" y="3741305"/>
              <a:ext cx="461665" cy="1339850"/>
            </a:xfrm>
            <a:prstGeom prst="rect">
              <a:avLst/>
            </a:prstGeom>
            <a:noFill/>
          </p:spPr>
          <p:txBody>
            <a:bodyPr vert="eaVert" wrap="square" rtlCol="0">
              <a:spAutoFit/>
            </a:bodyPr>
            <a:lstStyle/>
            <a:p>
              <a:r>
                <a:rPr kumimoji="1" lang="en-US" altLang="zh-CN" smtClean="0"/>
                <a:t>FRB search</a:t>
              </a:r>
              <a:endParaRPr kumimoji="1" lang="zh-CN" altLang="en-US" dirty="0"/>
            </a:p>
          </p:txBody>
        </p:sp>
      </p:grpSp>
      <p:grpSp>
        <p:nvGrpSpPr>
          <p:cNvPr id="21" name="组 20"/>
          <p:cNvGrpSpPr/>
          <p:nvPr/>
        </p:nvGrpSpPr>
        <p:grpSpPr>
          <a:xfrm>
            <a:off x="404083" y="4571583"/>
            <a:ext cx="2800985" cy="1958856"/>
            <a:chOff x="7282814" y="4660900"/>
            <a:chExt cx="2800985" cy="1958856"/>
          </a:xfrm>
        </p:grpSpPr>
        <p:pic>
          <p:nvPicPr>
            <p:cNvPr id="15" name="图片 14"/>
            <p:cNvPicPr/>
            <p:nvPr/>
          </p:nvPicPr>
          <p:blipFill>
            <a:blip r:embed="rId4"/>
            <a:srcRect/>
            <a:stretch>
              <a:fillRect/>
            </a:stretch>
          </p:blipFill>
          <p:spPr>
            <a:xfrm>
              <a:off x="7282814" y="4660900"/>
              <a:ext cx="2800985" cy="1431766"/>
            </a:xfrm>
            <a:prstGeom prst="rect">
              <a:avLst/>
            </a:prstGeom>
            <a:noFill/>
            <a:ln>
              <a:noFill/>
            </a:ln>
          </p:spPr>
        </p:pic>
        <p:sp>
          <p:nvSpPr>
            <p:cNvPr id="11" name="文本框 10"/>
            <p:cNvSpPr txBox="1"/>
            <p:nvPr/>
          </p:nvSpPr>
          <p:spPr>
            <a:xfrm>
              <a:off x="8140699" y="6250424"/>
              <a:ext cx="1314450" cy="369332"/>
            </a:xfrm>
            <a:prstGeom prst="rect">
              <a:avLst/>
            </a:prstGeom>
            <a:noFill/>
          </p:spPr>
          <p:txBody>
            <a:bodyPr wrap="square" rtlCol="0">
              <a:spAutoFit/>
            </a:bodyPr>
            <a:lstStyle/>
            <a:p>
              <a:r>
                <a:rPr lang="en-US" altLang="zh-CN" dirty="0" smtClean="0"/>
                <a:t>GD2FPGA</a:t>
              </a:r>
              <a:endParaRPr kumimoji="1" lang="zh-CN" altLang="en-US" dirty="0"/>
            </a:p>
          </p:txBody>
        </p:sp>
      </p:grpSp>
      <p:sp>
        <p:nvSpPr>
          <p:cNvPr id="8" name="标题 7"/>
          <p:cNvSpPr>
            <a:spLocks noGrp="1"/>
          </p:cNvSpPr>
          <p:nvPr>
            <p:ph type="title"/>
          </p:nvPr>
        </p:nvSpPr>
        <p:spPr>
          <a:xfrm>
            <a:off x="452656" y="361950"/>
            <a:ext cx="5717737" cy="1104900"/>
          </a:xfrm>
        </p:spPr>
        <p:txBody>
          <a:bodyPr/>
          <a:lstStyle/>
          <a:p>
            <a:r>
              <a:rPr kumimoji="1" lang="en-US" altLang="zh-CN" smtClean="0"/>
              <a:t>Digital backend(plan)</a:t>
            </a:r>
            <a:endParaRPr kumimoji="1" lang="zh-CN" altLang="en-US" dirty="0"/>
          </a:p>
        </p:txBody>
      </p:sp>
      <p:grpSp>
        <p:nvGrpSpPr>
          <p:cNvPr id="20" name="组 19"/>
          <p:cNvGrpSpPr/>
          <p:nvPr/>
        </p:nvGrpSpPr>
        <p:grpSpPr>
          <a:xfrm>
            <a:off x="8601966" y="4541123"/>
            <a:ext cx="2585755" cy="2316877"/>
            <a:chOff x="398745" y="4487545"/>
            <a:chExt cx="2585755" cy="2316877"/>
          </a:xfrm>
        </p:grpSpPr>
        <p:pic>
          <p:nvPicPr>
            <p:cNvPr id="16" name="图片 15"/>
            <p:cNvPicPr/>
            <p:nvPr/>
          </p:nvPicPr>
          <p:blipFill>
            <a:blip r:embed="rId5"/>
            <a:srcRect/>
            <a:stretch>
              <a:fillRect/>
            </a:stretch>
          </p:blipFill>
          <p:spPr>
            <a:xfrm>
              <a:off x="398745" y="4487545"/>
              <a:ext cx="2585755" cy="1924685"/>
            </a:xfrm>
            <a:prstGeom prst="rect">
              <a:avLst/>
            </a:prstGeom>
            <a:noFill/>
            <a:ln>
              <a:noFill/>
            </a:ln>
          </p:spPr>
        </p:pic>
        <p:sp>
          <p:nvSpPr>
            <p:cNvPr id="17" name="矩形 16"/>
            <p:cNvSpPr/>
            <p:nvPr/>
          </p:nvSpPr>
          <p:spPr>
            <a:xfrm>
              <a:off x="737447" y="6435090"/>
              <a:ext cx="1449436" cy="369332"/>
            </a:xfrm>
            <a:prstGeom prst="rect">
              <a:avLst/>
            </a:prstGeom>
          </p:spPr>
          <p:txBody>
            <a:bodyPr wrap="none">
              <a:spAutoFit/>
            </a:bodyPr>
            <a:lstStyle/>
            <a:p>
              <a:r>
                <a:rPr lang="en-US" altLang="zh-CN" dirty="0"/>
                <a:t>SRIO</a:t>
              </a:r>
              <a:r>
                <a:rPr lang="zh-CN" altLang="zh-CN" dirty="0"/>
                <a:t> </a:t>
              </a:r>
              <a:r>
                <a:rPr lang="en-US" altLang="zh-CN" dirty="0" smtClean="0"/>
                <a:t>Switch</a:t>
              </a:r>
              <a:endParaRPr lang="zh-CN" altLang="en-US" dirty="0"/>
            </a:p>
          </p:txBody>
        </p:sp>
      </p:grpSp>
      <p:pic>
        <p:nvPicPr>
          <p:cNvPr id="19" name="图片 18"/>
          <p:cNvPicPr/>
          <p:nvPr/>
        </p:nvPicPr>
        <p:blipFill>
          <a:blip r:embed="rId6" cstate="screen"/>
          <a:srcRect/>
          <a:stretch>
            <a:fillRect/>
          </a:stretch>
        </p:blipFill>
        <p:spPr>
          <a:xfrm>
            <a:off x="4045808" y="4634368"/>
            <a:ext cx="2512060" cy="1306195"/>
          </a:xfrm>
          <a:prstGeom prst="rect">
            <a:avLst/>
          </a:prstGeom>
          <a:noFill/>
          <a:ln>
            <a:noFill/>
          </a:ln>
        </p:spPr>
      </p:pic>
      <p:sp>
        <p:nvSpPr>
          <p:cNvPr id="22" name="文本框 21"/>
          <p:cNvSpPr txBox="1"/>
          <p:nvPr/>
        </p:nvSpPr>
        <p:spPr>
          <a:xfrm>
            <a:off x="4508500" y="6161107"/>
            <a:ext cx="2247900" cy="369332"/>
          </a:xfrm>
          <a:prstGeom prst="rect">
            <a:avLst/>
          </a:prstGeom>
          <a:noFill/>
        </p:spPr>
        <p:txBody>
          <a:bodyPr wrap="square" rtlCol="0">
            <a:spAutoFit/>
          </a:bodyPr>
          <a:lstStyle/>
          <a:p>
            <a:r>
              <a:rPr kumimoji="1" lang="en-US" altLang="zh-CN" smtClean="0"/>
              <a:t>GPU server NIC</a:t>
            </a:r>
            <a:endParaRPr kumimoji="1" lang="zh-CN" altLang="en-US" dirty="0"/>
          </a:p>
        </p:txBody>
      </p:sp>
    </p:spTree>
    <p:extLst>
      <p:ext uri="{BB962C8B-B14F-4D97-AF65-F5344CB8AC3E}">
        <p14:creationId xmlns:p14="http://schemas.microsoft.com/office/powerpoint/2010/main" val="12531899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33748" y="2313432"/>
            <a:ext cx="3210052" cy="1609344"/>
          </a:xfrm>
        </p:spPr>
        <p:txBody>
          <a:bodyPr/>
          <a:lstStyle/>
          <a:p>
            <a:r>
              <a:rPr kumimoji="1" lang="en-US" altLang="zh-CN" dirty="0" smtClean="0"/>
              <a:t>Thank you!</a:t>
            </a:r>
            <a:endParaRPr kumimoji="1" lang="zh-CN" altLang="en-US" dirty="0"/>
          </a:p>
        </p:txBody>
      </p:sp>
    </p:spTree>
    <p:extLst>
      <p:ext uri="{BB962C8B-B14F-4D97-AF65-F5344CB8AC3E}">
        <p14:creationId xmlns:p14="http://schemas.microsoft.com/office/powerpoint/2010/main" val="46234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75560" y="2682240"/>
            <a:ext cx="6400800" cy="769441"/>
          </a:xfrm>
          <a:prstGeom prst="rect">
            <a:avLst/>
          </a:prstGeom>
          <a:noFill/>
        </p:spPr>
        <p:txBody>
          <a:bodyPr wrap="square" rtlCol="0">
            <a:spAutoFit/>
          </a:bodyPr>
          <a:lstStyle/>
          <a:p>
            <a:r>
              <a:rPr kumimoji="1" lang="en-US" altLang="zh-CN" sz="4400" dirty="0" smtClean="0"/>
              <a:t>How do</a:t>
            </a:r>
            <a:r>
              <a:rPr kumimoji="1" lang="zh-CN" altLang="en-US" sz="4400" dirty="0" smtClean="0"/>
              <a:t> </a:t>
            </a:r>
            <a:r>
              <a:rPr kumimoji="1" lang="en-US" altLang="zh-CN" sz="4400" dirty="0" smtClean="0"/>
              <a:t>we</a:t>
            </a:r>
            <a:r>
              <a:rPr kumimoji="1" lang="zh-CN" altLang="en-US" sz="4400" dirty="0" smtClean="0"/>
              <a:t> </a:t>
            </a:r>
            <a:r>
              <a:rPr kumimoji="1" lang="en-US" altLang="zh-CN" sz="4400" dirty="0" smtClean="0"/>
              <a:t> detect FRB?</a:t>
            </a:r>
            <a:endParaRPr kumimoji="1" lang="zh-CN" altLang="en-US" sz="4400" dirty="0"/>
          </a:p>
        </p:txBody>
      </p:sp>
    </p:spTree>
    <p:extLst>
      <p:ext uri="{BB962C8B-B14F-4D97-AF65-F5344CB8AC3E}">
        <p14:creationId xmlns:p14="http://schemas.microsoft.com/office/powerpoint/2010/main" val="10457831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36848" y="512064"/>
            <a:ext cx="4736592" cy="1609344"/>
          </a:xfrm>
        </p:spPr>
        <p:txBody>
          <a:bodyPr/>
          <a:lstStyle/>
          <a:p>
            <a:r>
              <a:rPr kumimoji="1" lang="en-US" altLang="zh-CN" dirty="0" smtClean="0"/>
              <a:t>Property of FRB</a:t>
            </a:r>
            <a:endParaRPr kumimoji="1" lang="zh-CN" altLang="en-US" dirty="0"/>
          </a:p>
        </p:txBody>
      </p:sp>
      <p:sp>
        <p:nvSpPr>
          <p:cNvPr id="3" name="内容占位符 2"/>
          <p:cNvSpPr>
            <a:spLocks noGrp="1"/>
          </p:cNvSpPr>
          <p:nvPr>
            <p:ph idx="1"/>
          </p:nvPr>
        </p:nvSpPr>
        <p:spPr>
          <a:xfrm>
            <a:off x="3464814" y="2121408"/>
            <a:ext cx="4262628" cy="3691128"/>
          </a:xfrm>
        </p:spPr>
        <p:txBody>
          <a:bodyPr/>
          <a:lstStyle/>
          <a:p>
            <a:pPr>
              <a:lnSpc>
                <a:spcPct val="100000"/>
              </a:lnSpc>
              <a:spcBef>
                <a:spcPts val="0"/>
              </a:spcBef>
              <a:buClrTx/>
              <a:buSzTx/>
            </a:pPr>
            <a:r>
              <a:rPr kumimoji="1" lang="en-US" altLang="zh-CN" sz="5400" dirty="0" smtClean="0"/>
              <a:t>Dispersion</a:t>
            </a:r>
          </a:p>
          <a:p>
            <a:pPr>
              <a:lnSpc>
                <a:spcPct val="100000"/>
              </a:lnSpc>
              <a:spcBef>
                <a:spcPts val="0"/>
              </a:spcBef>
              <a:buClrTx/>
              <a:buSzTx/>
            </a:pPr>
            <a:r>
              <a:rPr kumimoji="1" lang="en-US" altLang="zh-CN" sz="5400" dirty="0" smtClean="0"/>
              <a:t>Scatter</a:t>
            </a:r>
          </a:p>
          <a:p>
            <a:pPr>
              <a:lnSpc>
                <a:spcPct val="100000"/>
              </a:lnSpc>
              <a:spcBef>
                <a:spcPts val="0"/>
              </a:spcBef>
              <a:buClrTx/>
              <a:buSzTx/>
            </a:pPr>
            <a:r>
              <a:rPr kumimoji="1" lang="en-US" altLang="zh-CN" sz="5400" dirty="0" smtClean="0"/>
              <a:t>Scintillation</a:t>
            </a:r>
          </a:p>
          <a:p>
            <a:pPr>
              <a:lnSpc>
                <a:spcPct val="100000"/>
              </a:lnSpc>
              <a:spcBef>
                <a:spcPts val="0"/>
              </a:spcBef>
              <a:buClrTx/>
              <a:buSzTx/>
            </a:pPr>
            <a:endParaRPr kumimoji="1" lang="zh-CN" altLang="en-US" dirty="0"/>
          </a:p>
        </p:txBody>
      </p:sp>
    </p:spTree>
    <p:extLst>
      <p:ext uri="{BB962C8B-B14F-4D97-AF65-F5344CB8AC3E}">
        <p14:creationId xmlns:p14="http://schemas.microsoft.com/office/powerpoint/2010/main" val="19036458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5052929" y="1203158"/>
            <a:ext cx="6334017" cy="4894468"/>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508000" y="2489770"/>
                <a:ext cx="4544929" cy="3291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000" b="0" i="0" smtClean="0">
                          <a:latin typeface="Cambria Math" charset="0"/>
                          <a:ea typeface="Cambria Math" charset="0"/>
                          <a:cs typeface="Cambria Math" charset="0"/>
                        </a:rPr>
                        <m:t>∆</m:t>
                      </m:r>
                      <m:r>
                        <m:rPr>
                          <m:sty m:val="p"/>
                        </m:rPr>
                        <a:rPr kumimoji="1" lang="en-US" altLang="zh-CN" sz="2000" b="0" i="0" smtClean="0">
                          <a:latin typeface="Cambria Math" charset="0"/>
                          <a:ea typeface="Cambria Math" charset="0"/>
                          <a:cs typeface="Cambria Math" charset="0"/>
                        </a:rPr>
                        <m:t>t</m:t>
                      </m:r>
                      <m:r>
                        <a:rPr kumimoji="1" lang="en-US" altLang="zh-CN" sz="2000" b="0" i="0" smtClean="0">
                          <a:latin typeface="Cambria Math" charset="0"/>
                          <a:ea typeface="Cambria Math" charset="0"/>
                          <a:cs typeface="Cambria Math" charset="0"/>
                        </a:rPr>
                        <m:t>=</m:t>
                      </m:r>
                      <m:sSup>
                        <m:sSupPr>
                          <m:ctrlPr>
                            <a:rPr kumimoji="1" lang="en-US" altLang="zh-CN" sz="2000" i="1" smtClean="0">
                              <a:latin typeface="Cambria Math" charset="0"/>
                              <a:ea typeface="Cambria Math" charset="0"/>
                              <a:cs typeface="Cambria Math" charset="0"/>
                            </a:rPr>
                          </m:ctrlPr>
                        </m:sSupPr>
                        <m:e>
                          <m:r>
                            <a:rPr kumimoji="1" lang="en-US" altLang="zh-CN" sz="2000" b="0" i="0">
                              <a:latin typeface="Cambria Math" charset="0"/>
                              <a:ea typeface="Cambria Math" charset="0"/>
                              <a:cs typeface="Cambria Math" charset="0"/>
                            </a:rPr>
                            <m:t>4.15 ×10</m:t>
                          </m:r>
                          <m:r>
                            <m:rPr>
                              <m:nor/>
                            </m:rPr>
                            <a:rPr kumimoji="1" lang="zh-CN" altLang="en-US" sz="2000" dirty="0"/>
                            <m:t> </m:t>
                          </m:r>
                        </m:e>
                        <m:sup>
                          <m:r>
                            <a:rPr kumimoji="1" lang="en-US" altLang="zh-CN" sz="2000" b="0" i="0" smtClean="0">
                              <a:latin typeface="Cambria Math" charset="0"/>
                              <a:ea typeface="Cambria Math" charset="0"/>
                              <a:cs typeface="Cambria Math" charset="0"/>
                            </a:rPr>
                            <m:t>−6</m:t>
                          </m:r>
                        </m:sup>
                      </m:sSup>
                      <m:r>
                        <m:rPr>
                          <m:sty m:val="p"/>
                        </m:rPr>
                        <a:rPr kumimoji="1" lang="en-US" altLang="zh-CN" sz="2000" b="0" i="0" smtClean="0">
                          <a:latin typeface="Cambria Math" charset="0"/>
                          <a:ea typeface="Cambria Math" charset="0"/>
                          <a:cs typeface="Cambria Math" charset="0"/>
                        </a:rPr>
                        <m:t>ms</m:t>
                      </m:r>
                      <m:r>
                        <a:rPr kumimoji="1" lang="en-US" altLang="zh-CN" sz="2000" b="0" i="0" smtClean="0">
                          <a:latin typeface="Cambria Math" charset="0"/>
                          <a:ea typeface="Cambria Math" charset="0"/>
                          <a:cs typeface="Cambria Math" charset="0"/>
                        </a:rPr>
                        <m:t> ∙</m:t>
                      </m:r>
                      <m:r>
                        <m:rPr>
                          <m:sty m:val="p"/>
                        </m:rPr>
                        <a:rPr kumimoji="1" lang="en-US" altLang="zh-CN" sz="2000" b="0" i="0" smtClean="0">
                          <a:latin typeface="Cambria Math" charset="0"/>
                          <a:ea typeface="Cambria Math" charset="0"/>
                          <a:cs typeface="Cambria Math" charset="0"/>
                        </a:rPr>
                        <m:t>DM</m:t>
                      </m:r>
                      <m:r>
                        <a:rPr kumimoji="1" lang="en-US" altLang="zh-CN" sz="2000" b="0" i="0" smtClean="0">
                          <a:latin typeface="Cambria Math" charset="0"/>
                          <a:ea typeface="Cambria Math" charset="0"/>
                          <a:cs typeface="Cambria Math" charset="0"/>
                        </a:rPr>
                        <m:t> ×(</m:t>
                      </m:r>
                      <m:sSubSup>
                        <m:sSubSupPr>
                          <m:ctrlPr>
                            <a:rPr kumimoji="1" lang="en-US" altLang="zh-CN" sz="2000" i="1" smtClean="0">
                              <a:latin typeface="Cambria Math" charset="0"/>
                              <a:ea typeface="Cambria Math" charset="0"/>
                              <a:cs typeface="Cambria Math" charset="0"/>
                            </a:rPr>
                          </m:ctrlPr>
                        </m:sSubSupPr>
                        <m:e>
                          <m:r>
                            <m:rPr>
                              <m:sty m:val="p"/>
                            </m:rPr>
                            <a:rPr kumimoji="1" lang="en-US" altLang="zh-CN" sz="2000" b="0" i="0" smtClean="0">
                              <a:latin typeface="Cambria Math" charset="0"/>
                              <a:ea typeface="Cambria Math" charset="0"/>
                              <a:cs typeface="Cambria Math" charset="0"/>
                            </a:rPr>
                            <m:t>f</m:t>
                          </m:r>
                        </m:e>
                        <m:sub>
                          <m:r>
                            <m:rPr>
                              <m:sty m:val="p"/>
                            </m:rPr>
                            <a:rPr kumimoji="1" lang="en-US" altLang="zh-CN" sz="2000" b="0" i="0" smtClean="0">
                              <a:latin typeface="Cambria Math" charset="0"/>
                              <a:ea typeface="Cambria Math" charset="0"/>
                              <a:cs typeface="Cambria Math" charset="0"/>
                            </a:rPr>
                            <m:t>ref</m:t>
                          </m:r>
                        </m:sub>
                        <m:sup>
                          <m:r>
                            <a:rPr kumimoji="1" lang="en-US" altLang="zh-CN" sz="2000" b="0" i="0" smtClean="0">
                              <a:latin typeface="Cambria Math" charset="0"/>
                              <a:ea typeface="Cambria Math" charset="0"/>
                              <a:cs typeface="Cambria Math" charset="0"/>
                            </a:rPr>
                            <m:t>−2</m:t>
                          </m:r>
                        </m:sup>
                      </m:sSubSup>
                      <m:r>
                        <a:rPr kumimoji="1" lang="en-US" altLang="zh-CN" sz="2000" b="0" i="0" smtClean="0">
                          <a:latin typeface="Cambria Math" charset="0"/>
                          <a:ea typeface="Cambria Math" charset="0"/>
                          <a:cs typeface="Cambria Math" charset="0"/>
                        </a:rPr>
                        <m:t>−</m:t>
                      </m:r>
                      <m:sSubSup>
                        <m:sSubSupPr>
                          <m:ctrlPr>
                            <a:rPr kumimoji="1" lang="en-US" altLang="zh-CN" sz="2000" i="1" smtClean="0">
                              <a:latin typeface="Cambria Math" charset="0"/>
                              <a:ea typeface="Cambria Math" charset="0"/>
                              <a:cs typeface="Cambria Math" charset="0"/>
                            </a:rPr>
                          </m:ctrlPr>
                        </m:sSubSupPr>
                        <m:e>
                          <m:r>
                            <m:rPr>
                              <m:sty m:val="p"/>
                            </m:rPr>
                            <a:rPr kumimoji="1" lang="en-US" altLang="zh-CN" sz="2000" b="0" i="0" smtClean="0">
                              <a:latin typeface="Cambria Math" charset="0"/>
                              <a:ea typeface="Cambria Math" charset="0"/>
                              <a:cs typeface="Cambria Math" charset="0"/>
                            </a:rPr>
                            <m:t>f</m:t>
                          </m:r>
                        </m:e>
                        <m:sub>
                          <m:r>
                            <m:rPr>
                              <m:sty m:val="p"/>
                            </m:rPr>
                            <a:rPr kumimoji="1" lang="en-US" altLang="zh-CN" sz="2000" b="0" i="0" smtClean="0">
                              <a:latin typeface="Cambria Math" charset="0"/>
                              <a:ea typeface="Cambria Math" charset="0"/>
                              <a:cs typeface="Cambria Math" charset="0"/>
                            </a:rPr>
                            <m:t>chan</m:t>
                          </m:r>
                        </m:sub>
                        <m:sup>
                          <m:r>
                            <a:rPr kumimoji="1" lang="en-US" altLang="zh-CN" sz="2000" b="0" i="0" smtClean="0">
                              <a:latin typeface="Cambria Math" charset="0"/>
                              <a:ea typeface="Cambria Math" charset="0"/>
                              <a:cs typeface="Cambria Math" charset="0"/>
                            </a:rPr>
                            <m:t>−2</m:t>
                          </m:r>
                        </m:sup>
                      </m:sSubSup>
                      <m:r>
                        <a:rPr kumimoji="1" lang="en-US" altLang="zh-CN" sz="2000" b="0" i="0" smtClean="0">
                          <a:latin typeface="Cambria Math" charset="0"/>
                          <a:ea typeface="Cambria Math" charset="0"/>
                          <a:cs typeface="Cambria Math" charset="0"/>
                        </a:rPr>
                        <m:t>)</m:t>
                      </m:r>
                    </m:oMath>
                  </m:oMathPara>
                </a14:m>
                <a:endParaRPr kumimoji="1" lang="zh-CN" altLang="en-US" sz="2000" dirty="0"/>
              </a:p>
            </p:txBody>
          </p:sp>
        </mc:Choice>
        <mc:Fallback xmlns="">
          <p:sp>
            <p:nvSpPr>
              <p:cNvPr id="4" name="文本框 3"/>
              <p:cNvSpPr txBox="1">
                <a:spLocks noRot="1" noChangeAspect="1" noMove="1" noResize="1" noEditPoints="1" noAdjustHandles="1" noChangeArrowheads="1" noChangeShapeType="1" noTextEdit="1"/>
              </p:cNvSpPr>
              <p:nvPr/>
            </p:nvSpPr>
            <p:spPr>
              <a:xfrm>
                <a:off x="508000" y="2489770"/>
                <a:ext cx="4544929" cy="329129"/>
              </a:xfrm>
              <a:prstGeom prst="rect">
                <a:avLst/>
              </a:prstGeom>
              <a:blipFill rotWithShape="0">
                <a:blip r:embed="rId4"/>
                <a:stretch>
                  <a:fillRect l="-804" t="-125926" r="-1609" b="-168519"/>
                </a:stretch>
              </a:blipFill>
            </p:spPr>
            <p:txBody>
              <a:bodyPr/>
              <a:lstStyle/>
              <a:p>
                <a:r>
                  <a:rPr lang="zh-CN" altLang="en-US">
                    <a:noFill/>
                  </a:rPr>
                  <a:t> </a:t>
                </a:r>
              </a:p>
            </p:txBody>
          </p:sp>
        </mc:Fallback>
      </mc:AlternateContent>
      <p:sp>
        <p:nvSpPr>
          <p:cNvPr id="5" name="标题 4"/>
          <p:cNvSpPr>
            <a:spLocks noGrp="1"/>
          </p:cNvSpPr>
          <p:nvPr>
            <p:ph type="title"/>
          </p:nvPr>
        </p:nvSpPr>
        <p:spPr>
          <a:xfrm>
            <a:off x="3560385" y="484632"/>
            <a:ext cx="3381836" cy="718526"/>
          </a:xfrm>
        </p:spPr>
        <p:txBody>
          <a:bodyPr>
            <a:normAutofit fontScale="90000"/>
          </a:bodyPr>
          <a:lstStyle/>
          <a:p>
            <a:r>
              <a:rPr kumimoji="1" lang="en-US" altLang="zh-CN" dirty="0" smtClean="0"/>
              <a:t>dispersion</a:t>
            </a:r>
            <a:endParaRPr kumimoji="1" lang="zh-CN" altLang="en-US" dirty="0"/>
          </a:p>
        </p:txBody>
      </p:sp>
      <p:grpSp>
        <p:nvGrpSpPr>
          <p:cNvPr id="6" name="组 5"/>
          <p:cNvGrpSpPr/>
          <p:nvPr/>
        </p:nvGrpSpPr>
        <p:grpSpPr>
          <a:xfrm>
            <a:off x="931445" y="3614297"/>
            <a:ext cx="2368591" cy="1085475"/>
            <a:chOff x="666750" y="1314450"/>
            <a:chExt cx="2368591" cy="1085475"/>
          </a:xfrm>
        </p:grpSpPr>
        <mc:AlternateContent xmlns:mc="http://schemas.openxmlformats.org/markup-compatibility/2006" xmlns:a14="http://schemas.microsoft.com/office/drawing/2010/main">
          <mc:Choice Requires="a14">
            <p:sp>
              <p:nvSpPr>
                <p:cNvPr id="2" name="文本框 1"/>
                <p:cNvSpPr txBox="1"/>
                <p:nvPr/>
              </p:nvSpPr>
              <p:spPr>
                <a:xfrm>
                  <a:off x="928771" y="1771355"/>
                  <a:ext cx="1472647" cy="628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charset="0"/>
                          </a:rPr>
                          <m:t>𝐷𝑀</m:t>
                        </m:r>
                        <m:r>
                          <a:rPr kumimoji="1" lang="en-US" altLang="zh-CN" b="0" i="1" smtClean="0">
                            <a:latin typeface="Cambria Math" charset="0"/>
                          </a:rPr>
                          <m:t>=</m:t>
                        </m:r>
                        <m:nary>
                          <m:naryPr>
                            <m:ctrlPr>
                              <a:rPr kumimoji="1" lang="is-IS" altLang="zh-CN" b="0" i="1" smtClean="0">
                                <a:latin typeface="Cambria Math" charset="0"/>
                              </a:rPr>
                            </m:ctrlPr>
                          </m:naryPr>
                          <m:sub>
                            <m:r>
                              <m:rPr>
                                <m:brk m:alnAt="23"/>
                              </m:rPr>
                              <a:rPr kumimoji="1" lang="en-US" altLang="zh-CN" b="0" i="1" smtClean="0">
                                <a:latin typeface="Cambria Math" charset="0"/>
                              </a:rPr>
                              <m:t>0</m:t>
                            </m:r>
                          </m:sub>
                          <m:sup>
                            <m:r>
                              <a:rPr kumimoji="1" lang="en-US" altLang="zh-CN" b="0" i="1" smtClean="0">
                                <a:latin typeface="Cambria Math" charset="0"/>
                              </a:rPr>
                              <m:t>𝑑</m:t>
                            </m:r>
                          </m:sup>
                          <m:e>
                            <m:sSub>
                              <m:sSubPr>
                                <m:ctrlPr>
                                  <a:rPr kumimoji="1" lang="en-US" altLang="zh-CN" b="0" i="1" smtClean="0">
                                    <a:latin typeface="Cambria Math" charset="0"/>
                                  </a:rPr>
                                </m:ctrlPr>
                              </m:sSubPr>
                              <m:e>
                                <m:r>
                                  <a:rPr kumimoji="1" lang="en-US" altLang="zh-CN" b="0" i="1" smtClean="0">
                                    <a:latin typeface="Cambria Math" charset="0"/>
                                  </a:rPr>
                                  <m:t>𝑛</m:t>
                                </m:r>
                              </m:e>
                              <m:sub>
                                <m:r>
                                  <a:rPr kumimoji="1" lang="en-US" altLang="zh-CN" b="0" i="1" smtClean="0">
                                    <a:latin typeface="Cambria Math" charset="0"/>
                                  </a:rPr>
                                  <m:t>𝑒</m:t>
                                </m:r>
                              </m:sub>
                            </m:sSub>
                            <m:r>
                              <a:rPr kumimoji="1" lang="en-US" altLang="zh-CN" b="0" i="1" smtClean="0">
                                <a:latin typeface="Cambria Math" charset="0"/>
                              </a:rPr>
                              <m:t>𝑑𝑙</m:t>
                            </m:r>
                          </m:e>
                        </m:nary>
                      </m:oMath>
                    </m:oMathPara>
                  </a14:m>
                  <a:endParaRPr kumimoji="1"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928771" y="1771355"/>
                  <a:ext cx="1472647" cy="628570"/>
                </a:xfrm>
                <a:prstGeom prst="rect">
                  <a:avLst/>
                </a:prstGeom>
                <a:blipFill rotWithShape="0">
                  <a:blip r:embed="rId5"/>
                  <a:stretch>
                    <a:fillRect/>
                  </a:stretch>
                </a:blipFill>
              </p:spPr>
              <p:txBody>
                <a:bodyPr/>
                <a:lstStyle/>
                <a:p>
                  <a:r>
                    <a:rPr lang="zh-CN" altLang="en-US">
                      <a:noFill/>
                    </a:rPr>
                    <a:t> </a:t>
                  </a:r>
                </a:p>
              </p:txBody>
            </p:sp>
          </mc:Fallback>
        </mc:AlternateContent>
        <p:sp>
          <p:nvSpPr>
            <p:cNvPr id="3" name="文本框 2"/>
            <p:cNvSpPr txBox="1"/>
            <p:nvPr/>
          </p:nvSpPr>
          <p:spPr>
            <a:xfrm>
              <a:off x="666750" y="1314450"/>
              <a:ext cx="2368591" cy="369332"/>
            </a:xfrm>
            <a:prstGeom prst="rect">
              <a:avLst/>
            </a:prstGeom>
            <a:noFill/>
          </p:spPr>
          <p:txBody>
            <a:bodyPr wrap="square" rtlCol="0">
              <a:spAutoFit/>
            </a:bodyPr>
            <a:lstStyle/>
            <a:p>
              <a:r>
                <a:rPr kumimoji="1" lang="en-US" altLang="zh-CN" dirty="0" smtClean="0"/>
                <a:t>Dispersion Measure:</a:t>
              </a:r>
              <a:endParaRPr kumimoji="1" lang="zh-CN" altLang="en-US" dirty="0"/>
            </a:p>
          </p:txBody>
        </p:sp>
      </p:grpSp>
    </p:spTree>
    <p:extLst>
      <p:ext uri="{BB962C8B-B14F-4D97-AF65-F5344CB8AC3E}">
        <p14:creationId xmlns:p14="http://schemas.microsoft.com/office/powerpoint/2010/main" val="577129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600" y="291787"/>
            <a:ext cx="2152650" cy="718526"/>
          </a:xfrm>
        </p:spPr>
        <p:txBody>
          <a:bodyPr>
            <a:normAutofit fontScale="90000"/>
          </a:bodyPr>
          <a:lstStyle/>
          <a:p>
            <a:r>
              <a:rPr kumimoji="1" lang="en-US" altLang="zh-CN" dirty="0" smtClean="0"/>
              <a:t>Scatter</a:t>
            </a:r>
            <a:endParaRPr kumimoji="1"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0081" y="3240181"/>
            <a:ext cx="4809010" cy="3606758"/>
          </a:xfrm>
          <a:prstGeom prst="rect">
            <a:avLst/>
          </a:prstGeom>
        </p:spPr>
      </p:pic>
      <p:grpSp>
        <p:nvGrpSpPr>
          <p:cNvPr id="51" name="组 50"/>
          <p:cNvGrpSpPr/>
          <p:nvPr/>
        </p:nvGrpSpPr>
        <p:grpSpPr>
          <a:xfrm>
            <a:off x="1297503" y="1765963"/>
            <a:ext cx="2305050" cy="3532608"/>
            <a:chOff x="503753" y="1010313"/>
            <a:chExt cx="2305050" cy="3532608"/>
          </a:xfrm>
        </p:grpSpPr>
        <p:sp>
          <p:nvSpPr>
            <p:cNvPr id="30" name="椭圆 29"/>
            <p:cNvSpPr/>
            <p:nvPr/>
          </p:nvSpPr>
          <p:spPr>
            <a:xfrm>
              <a:off x="1580079" y="2507293"/>
              <a:ext cx="273050" cy="22978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0" name="组 49"/>
            <p:cNvGrpSpPr/>
            <p:nvPr/>
          </p:nvGrpSpPr>
          <p:grpSpPr>
            <a:xfrm>
              <a:off x="503753" y="1010313"/>
              <a:ext cx="2305050" cy="3532608"/>
              <a:chOff x="503753" y="1010313"/>
              <a:chExt cx="2305050" cy="3532608"/>
            </a:xfrm>
          </p:grpSpPr>
          <p:sp>
            <p:nvSpPr>
              <p:cNvPr id="29" name="云形 28"/>
              <p:cNvSpPr/>
              <p:nvPr/>
            </p:nvSpPr>
            <p:spPr>
              <a:xfrm>
                <a:off x="623330" y="2013066"/>
                <a:ext cx="1517650" cy="1790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7" name="组 36"/>
              <p:cNvGrpSpPr/>
              <p:nvPr/>
            </p:nvGrpSpPr>
            <p:grpSpPr>
              <a:xfrm>
                <a:off x="503753" y="1010313"/>
                <a:ext cx="2305050" cy="3532608"/>
                <a:chOff x="730250" y="752116"/>
                <a:chExt cx="2305050" cy="3532608"/>
              </a:xfrm>
            </p:grpSpPr>
            <p:grpSp>
              <p:nvGrpSpPr>
                <p:cNvPr id="38" name="组 37"/>
                <p:cNvGrpSpPr/>
                <p:nvPr/>
              </p:nvGrpSpPr>
              <p:grpSpPr>
                <a:xfrm>
                  <a:off x="730250" y="1203158"/>
                  <a:ext cx="1238250" cy="2535809"/>
                  <a:chOff x="336550" y="588391"/>
                  <a:chExt cx="1238250" cy="2535809"/>
                </a:xfrm>
              </p:grpSpPr>
              <p:sp>
                <p:nvSpPr>
                  <p:cNvPr id="43" name="闪电形 42"/>
                  <p:cNvSpPr/>
                  <p:nvPr/>
                </p:nvSpPr>
                <p:spPr>
                  <a:xfrm>
                    <a:off x="711200" y="588391"/>
                    <a:ext cx="298450" cy="511008"/>
                  </a:xfrm>
                  <a:prstGeom prst="lightningBol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4" name="直线箭头连接符 43"/>
                  <p:cNvCxnSpPr/>
                  <p:nvPr/>
                </p:nvCxnSpPr>
                <p:spPr>
                  <a:xfrm flipH="1">
                    <a:off x="825500" y="1203158"/>
                    <a:ext cx="6350" cy="145114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连接符 44"/>
                  <p:cNvCxnSpPr/>
                  <p:nvPr/>
                </p:nvCxnSpPr>
                <p:spPr>
                  <a:xfrm>
                    <a:off x="825500" y="1193633"/>
                    <a:ext cx="584200" cy="57166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p:nvPr/>
                </p:nvCxnSpPr>
                <p:spPr>
                  <a:xfrm flipH="1">
                    <a:off x="908050" y="1746250"/>
                    <a:ext cx="508000" cy="9080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空心弧 46"/>
                  <p:cNvSpPr/>
                  <p:nvPr/>
                </p:nvSpPr>
                <p:spPr>
                  <a:xfrm rot="12651621">
                    <a:off x="336550" y="2476500"/>
                    <a:ext cx="1238250" cy="457200"/>
                  </a:xfrm>
                  <a:prstGeom prst="blockArc">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8" name="三角形 47"/>
                  <p:cNvSpPr/>
                  <p:nvPr/>
                </p:nvSpPr>
                <p:spPr>
                  <a:xfrm>
                    <a:off x="673100" y="2908300"/>
                    <a:ext cx="234950" cy="215900"/>
                  </a:xfrm>
                  <a:prstGeom prst="triangle">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9" name="文本框 38"/>
                <p:cNvSpPr txBox="1"/>
                <p:nvPr/>
              </p:nvSpPr>
              <p:spPr>
                <a:xfrm>
                  <a:off x="2159000" y="2424784"/>
                  <a:ext cx="876300" cy="369332"/>
                </a:xfrm>
                <a:prstGeom prst="rect">
                  <a:avLst/>
                </a:prstGeom>
                <a:noFill/>
              </p:spPr>
              <p:txBody>
                <a:bodyPr wrap="square" rtlCol="0">
                  <a:spAutoFit/>
                </a:bodyPr>
                <a:lstStyle/>
                <a:p>
                  <a:r>
                    <a:rPr kumimoji="1" lang="en-US" altLang="zh-CN" dirty="0" smtClean="0"/>
                    <a:t>object</a:t>
                  </a:r>
                  <a:endParaRPr kumimoji="1" lang="zh-CN" altLang="en-US" dirty="0"/>
                </a:p>
              </p:txBody>
            </p:sp>
            <p:sp>
              <p:nvSpPr>
                <p:cNvPr id="40" name="文本框 39"/>
                <p:cNvSpPr txBox="1"/>
                <p:nvPr/>
              </p:nvSpPr>
              <p:spPr>
                <a:xfrm>
                  <a:off x="911224" y="752116"/>
                  <a:ext cx="898525" cy="369332"/>
                </a:xfrm>
                <a:prstGeom prst="rect">
                  <a:avLst/>
                </a:prstGeom>
                <a:noFill/>
              </p:spPr>
              <p:txBody>
                <a:bodyPr wrap="square" rtlCol="0">
                  <a:spAutoFit/>
                </a:bodyPr>
                <a:lstStyle/>
                <a:p>
                  <a:r>
                    <a:rPr kumimoji="1" lang="en-US" altLang="zh-CN" dirty="0" smtClean="0"/>
                    <a:t>source</a:t>
                  </a:r>
                  <a:endParaRPr kumimoji="1" lang="zh-CN" altLang="en-US" dirty="0"/>
                </a:p>
              </p:txBody>
            </p:sp>
            <p:sp>
              <p:nvSpPr>
                <p:cNvPr id="41" name="文本框 40"/>
                <p:cNvSpPr txBox="1"/>
                <p:nvPr/>
              </p:nvSpPr>
              <p:spPr>
                <a:xfrm>
                  <a:off x="911224" y="3915392"/>
                  <a:ext cx="1165226" cy="369332"/>
                </a:xfrm>
                <a:prstGeom prst="rect">
                  <a:avLst/>
                </a:prstGeom>
                <a:noFill/>
              </p:spPr>
              <p:txBody>
                <a:bodyPr wrap="square" rtlCol="0">
                  <a:spAutoFit/>
                </a:bodyPr>
                <a:lstStyle/>
                <a:p>
                  <a:r>
                    <a:rPr kumimoji="1" lang="en-US" altLang="zh-CN" dirty="0" smtClean="0"/>
                    <a:t>Antenna</a:t>
                  </a:r>
                  <a:endParaRPr kumimoji="1" lang="zh-CN" altLang="en-US" dirty="0"/>
                </a:p>
              </p:txBody>
            </p:sp>
            <p:sp>
              <p:nvSpPr>
                <p:cNvPr id="42" name="文本框 41"/>
                <p:cNvSpPr txBox="1"/>
                <p:nvPr/>
              </p:nvSpPr>
              <p:spPr>
                <a:xfrm>
                  <a:off x="1718705" y="1434728"/>
                  <a:ext cx="651947" cy="369332"/>
                </a:xfrm>
                <a:prstGeom prst="rect">
                  <a:avLst/>
                </a:prstGeom>
                <a:noFill/>
              </p:spPr>
              <p:txBody>
                <a:bodyPr wrap="square" rtlCol="0">
                  <a:spAutoFit/>
                </a:bodyPr>
                <a:lstStyle/>
                <a:p>
                  <a:r>
                    <a:rPr kumimoji="1" lang="en-US" altLang="zh-CN" dirty="0" smtClean="0"/>
                    <a:t>ISM</a:t>
                  </a:r>
                  <a:endParaRPr kumimoji="1" lang="zh-CN" altLang="en-US" dirty="0"/>
                </a:p>
              </p:txBody>
            </p:sp>
          </p:grpSp>
        </p:grpSp>
      </p:grpSp>
      <p:pic>
        <p:nvPicPr>
          <p:cNvPr id="3" name="图片 2"/>
          <p:cNvPicPr>
            <a:picLocks noChangeAspect="1"/>
          </p:cNvPicPr>
          <p:nvPr/>
        </p:nvPicPr>
        <p:blipFill>
          <a:blip r:embed="rId4"/>
          <a:stretch>
            <a:fillRect/>
          </a:stretch>
        </p:blipFill>
        <p:spPr>
          <a:xfrm>
            <a:off x="6567596" y="942134"/>
            <a:ext cx="5202989" cy="2365926"/>
          </a:xfrm>
          <a:prstGeom prst="rect">
            <a:avLst/>
          </a:prstGeom>
        </p:spPr>
      </p:pic>
      <p:sp>
        <p:nvSpPr>
          <p:cNvPr id="4" name="文本框 3"/>
          <p:cNvSpPr txBox="1"/>
          <p:nvPr/>
        </p:nvSpPr>
        <p:spPr>
          <a:xfrm>
            <a:off x="1421326" y="3308060"/>
            <a:ext cx="259321" cy="369332"/>
          </a:xfrm>
          <a:prstGeom prst="rect">
            <a:avLst/>
          </a:prstGeom>
          <a:noFill/>
        </p:spPr>
        <p:txBody>
          <a:bodyPr wrap="square" rtlCol="0">
            <a:spAutoFit/>
          </a:bodyPr>
          <a:lstStyle/>
          <a:p>
            <a:r>
              <a:rPr kumimoji="1" lang="en-US" altLang="zh-CN" dirty="0" smtClean="0"/>
              <a:t>1</a:t>
            </a:r>
            <a:endParaRPr kumimoji="1" lang="zh-CN" altLang="en-US" dirty="0"/>
          </a:p>
        </p:txBody>
      </p:sp>
      <p:sp>
        <p:nvSpPr>
          <p:cNvPr id="57" name="文本框 56"/>
          <p:cNvSpPr txBox="1"/>
          <p:nvPr/>
        </p:nvSpPr>
        <p:spPr>
          <a:xfrm>
            <a:off x="2311314" y="3731751"/>
            <a:ext cx="259321" cy="369332"/>
          </a:xfrm>
          <a:prstGeom prst="rect">
            <a:avLst/>
          </a:prstGeom>
          <a:noFill/>
        </p:spPr>
        <p:txBody>
          <a:bodyPr wrap="square" rtlCol="0">
            <a:spAutoFit/>
          </a:bodyPr>
          <a:lstStyle/>
          <a:p>
            <a:r>
              <a:rPr kumimoji="1" lang="en-US" altLang="zh-CN" dirty="0"/>
              <a:t>2</a:t>
            </a:r>
            <a:endParaRPr kumimoji="1" lang="zh-CN" altLang="en-US" dirty="0"/>
          </a:p>
        </p:txBody>
      </p:sp>
    </p:spTree>
    <p:extLst>
      <p:ext uri="{BB962C8B-B14F-4D97-AF65-F5344CB8AC3E}">
        <p14:creationId xmlns:p14="http://schemas.microsoft.com/office/powerpoint/2010/main" val="1702317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600" y="291787"/>
            <a:ext cx="3371850" cy="718526"/>
          </a:xfrm>
        </p:spPr>
        <p:txBody>
          <a:bodyPr>
            <a:normAutofit fontScale="90000"/>
          </a:bodyPr>
          <a:lstStyle/>
          <a:p>
            <a:r>
              <a:rPr kumimoji="1" lang="en-US" altLang="zh-CN" smtClean="0"/>
              <a:t>Scintillation</a:t>
            </a:r>
            <a:endParaRPr kumimoji="1" lang="zh-CN" altLang="en-US" dirty="0"/>
          </a:p>
        </p:txBody>
      </p:sp>
      <p:grpSp>
        <p:nvGrpSpPr>
          <p:cNvPr id="51" name="组 50"/>
          <p:cNvGrpSpPr/>
          <p:nvPr/>
        </p:nvGrpSpPr>
        <p:grpSpPr>
          <a:xfrm>
            <a:off x="4174860" y="1791814"/>
            <a:ext cx="2279178" cy="3532608"/>
            <a:chOff x="537953" y="1010313"/>
            <a:chExt cx="2270850" cy="3532608"/>
          </a:xfrm>
        </p:grpSpPr>
        <p:sp>
          <p:nvSpPr>
            <p:cNvPr id="30" name="椭圆 29"/>
            <p:cNvSpPr/>
            <p:nvPr/>
          </p:nvSpPr>
          <p:spPr>
            <a:xfrm>
              <a:off x="1580079" y="2507293"/>
              <a:ext cx="273050" cy="22978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0" name="组 49"/>
            <p:cNvGrpSpPr/>
            <p:nvPr/>
          </p:nvGrpSpPr>
          <p:grpSpPr>
            <a:xfrm>
              <a:off x="537953" y="1010313"/>
              <a:ext cx="2270850" cy="3532608"/>
              <a:chOff x="537953" y="1010313"/>
              <a:chExt cx="2270850" cy="3532608"/>
            </a:xfrm>
          </p:grpSpPr>
          <p:sp>
            <p:nvSpPr>
              <p:cNvPr id="29" name="云形 28"/>
              <p:cNvSpPr/>
              <p:nvPr/>
            </p:nvSpPr>
            <p:spPr>
              <a:xfrm>
                <a:off x="623330" y="2013066"/>
                <a:ext cx="1517650" cy="1790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7" name="组 36"/>
              <p:cNvGrpSpPr/>
              <p:nvPr/>
            </p:nvGrpSpPr>
            <p:grpSpPr>
              <a:xfrm>
                <a:off x="537953" y="1010313"/>
                <a:ext cx="2270850" cy="3532608"/>
                <a:chOff x="764450" y="752116"/>
                <a:chExt cx="2270850" cy="3532608"/>
              </a:xfrm>
            </p:grpSpPr>
            <p:grpSp>
              <p:nvGrpSpPr>
                <p:cNvPr id="38" name="组 37"/>
                <p:cNvGrpSpPr/>
                <p:nvPr/>
              </p:nvGrpSpPr>
              <p:grpSpPr>
                <a:xfrm>
                  <a:off x="764450" y="1203158"/>
                  <a:ext cx="1238250" cy="2441555"/>
                  <a:chOff x="370750" y="588391"/>
                  <a:chExt cx="1238250" cy="2441555"/>
                </a:xfrm>
              </p:grpSpPr>
              <p:sp>
                <p:nvSpPr>
                  <p:cNvPr id="43" name="闪电形 42"/>
                  <p:cNvSpPr/>
                  <p:nvPr/>
                </p:nvSpPr>
                <p:spPr>
                  <a:xfrm>
                    <a:off x="711200" y="588391"/>
                    <a:ext cx="298450" cy="511008"/>
                  </a:xfrm>
                  <a:prstGeom prst="lightningBolt">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5" name="直线连接符 44"/>
                  <p:cNvCxnSpPr/>
                  <p:nvPr/>
                </p:nvCxnSpPr>
                <p:spPr>
                  <a:xfrm>
                    <a:off x="825500" y="1193633"/>
                    <a:ext cx="584200" cy="57166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p:nvPr/>
                </p:nvCxnSpPr>
                <p:spPr>
                  <a:xfrm flipH="1">
                    <a:off x="908050" y="1746250"/>
                    <a:ext cx="508000" cy="9080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空心弧 46"/>
                  <p:cNvSpPr/>
                  <p:nvPr/>
                </p:nvSpPr>
                <p:spPr>
                  <a:xfrm rot="12651621">
                    <a:off x="370750" y="2399136"/>
                    <a:ext cx="1238250" cy="457200"/>
                  </a:xfrm>
                  <a:prstGeom prst="blockArc">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8" name="三角形 47"/>
                  <p:cNvSpPr/>
                  <p:nvPr/>
                </p:nvSpPr>
                <p:spPr>
                  <a:xfrm>
                    <a:off x="708025" y="2814046"/>
                    <a:ext cx="234950" cy="215900"/>
                  </a:xfrm>
                  <a:prstGeom prst="triangle">
                    <a:avLst/>
                  </a:prstGeom>
                  <a:solidFill>
                    <a:srgbClr val="C00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p:cNvCxnSpPr/>
                  <p:nvPr/>
                </p:nvCxnSpPr>
                <p:spPr>
                  <a:xfrm flipH="1">
                    <a:off x="893534" y="1324554"/>
                    <a:ext cx="49442" cy="134879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2159000" y="2424784"/>
                  <a:ext cx="876300" cy="369332"/>
                </a:xfrm>
                <a:prstGeom prst="rect">
                  <a:avLst/>
                </a:prstGeom>
                <a:noFill/>
              </p:spPr>
              <p:txBody>
                <a:bodyPr wrap="square" rtlCol="0">
                  <a:spAutoFit/>
                </a:bodyPr>
                <a:lstStyle/>
                <a:p>
                  <a:r>
                    <a:rPr kumimoji="1" lang="en-US" altLang="zh-CN" dirty="0" smtClean="0"/>
                    <a:t>object</a:t>
                  </a:r>
                  <a:endParaRPr kumimoji="1" lang="zh-CN" altLang="en-US" dirty="0"/>
                </a:p>
              </p:txBody>
            </p:sp>
            <p:sp>
              <p:nvSpPr>
                <p:cNvPr id="40" name="文本框 39"/>
                <p:cNvSpPr txBox="1"/>
                <p:nvPr/>
              </p:nvSpPr>
              <p:spPr>
                <a:xfrm>
                  <a:off x="911224" y="752116"/>
                  <a:ext cx="898525" cy="369332"/>
                </a:xfrm>
                <a:prstGeom prst="rect">
                  <a:avLst/>
                </a:prstGeom>
                <a:noFill/>
              </p:spPr>
              <p:txBody>
                <a:bodyPr wrap="square" rtlCol="0">
                  <a:spAutoFit/>
                </a:bodyPr>
                <a:lstStyle/>
                <a:p>
                  <a:r>
                    <a:rPr kumimoji="1" lang="en-US" altLang="zh-CN" dirty="0" smtClean="0"/>
                    <a:t>source</a:t>
                  </a:r>
                  <a:endParaRPr kumimoji="1" lang="zh-CN" altLang="en-US" dirty="0"/>
                </a:p>
              </p:txBody>
            </p:sp>
            <p:sp>
              <p:nvSpPr>
                <p:cNvPr id="41" name="文本框 40"/>
                <p:cNvSpPr txBox="1"/>
                <p:nvPr/>
              </p:nvSpPr>
              <p:spPr>
                <a:xfrm>
                  <a:off x="911224" y="3915392"/>
                  <a:ext cx="1165226" cy="369332"/>
                </a:xfrm>
                <a:prstGeom prst="rect">
                  <a:avLst/>
                </a:prstGeom>
                <a:noFill/>
              </p:spPr>
              <p:txBody>
                <a:bodyPr wrap="square" rtlCol="0">
                  <a:spAutoFit/>
                </a:bodyPr>
                <a:lstStyle/>
                <a:p>
                  <a:r>
                    <a:rPr kumimoji="1" lang="en-US" altLang="zh-CN" dirty="0" smtClean="0"/>
                    <a:t>Antenna</a:t>
                  </a:r>
                  <a:endParaRPr kumimoji="1" lang="zh-CN" altLang="en-US" dirty="0"/>
                </a:p>
              </p:txBody>
            </p:sp>
            <p:sp>
              <p:nvSpPr>
                <p:cNvPr id="42" name="文本框 41"/>
                <p:cNvSpPr txBox="1"/>
                <p:nvPr/>
              </p:nvSpPr>
              <p:spPr>
                <a:xfrm>
                  <a:off x="1718705" y="1434728"/>
                  <a:ext cx="651947" cy="369332"/>
                </a:xfrm>
                <a:prstGeom prst="rect">
                  <a:avLst/>
                </a:prstGeom>
                <a:noFill/>
              </p:spPr>
              <p:txBody>
                <a:bodyPr wrap="square" rtlCol="0">
                  <a:spAutoFit/>
                </a:bodyPr>
                <a:lstStyle/>
                <a:p>
                  <a:r>
                    <a:rPr kumimoji="1" lang="en-US" altLang="zh-CN" dirty="0" smtClean="0"/>
                    <a:t>ISM</a:t>
                  </a:r>
                  <a:endParaRPr kumimoji="1" lang="zh-CN" altLang="en-US" dirty="0"/>
                </a:p>
              </p:txBody>
            </p:sp>
          </p:grpSp>
        </p:grpSp>
      </p:grpSp>
      <p:sp>
        <p:nvSpPr>
          <p:cNvPr id="28" name="云形 27"/>
          <p:cNvSpPr/>
          <p:nvPr/>
        </p:nvSpPr>
        <p:spPr>
          <a:xfrm>
            <a:off x="4223406" y="3294229"/>
            <a:ext cx="851525" cy="17906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p:cNvSpPr txBox="1"/>
          <p:nvPr/>
        </p:nvSpPr>
        <p:spPr>
          <a:xfrm>
            <a:off x="4033588" y="2946548"/>
            <a:ext cx="259321" cy="369332"/>
          </a:xfrm>
          <a:prstGeom prst="rect">
            <a:avLst/>
          </a:prstGeom>
          <a:noFill/>
        </p:spPr>
        <p:txBody>
          <a:bodyPr wrap="square" rtlCol="0">
            <a:spAutoFit/>
          </a:bodyPr>
          <a:lstStyle/>
          <a:p>
            <a:r>
              <a:rPr kumimoji="1" lang="en-US" altLang="zh-CN" dirty="0" smtClean="0"/>
              <a:t>1</a:t>
            </a:r>
            <a:endParaRPr kumimoji="1" lang="zh-CN" altLang="en-US" dirty="0"/>
          </a:p>
        </p:txBody>
      </p:sp>
      <p:sp>
        <p:nvSpPr>
          <p:cNvPr id="22" name="文本框 21"/>
          <p:cNvSpPr txBox="1"/>
          <p:nvPr/>
        </p:nvSpPr>
        <p:spPr>
          <a:xfrm>
            <a:off x="5223992" y="3868169"/>
            <a:ext cx="259321" cy="369332"/>
          </a:xfrm>
          <a:prstGeom prst="rect">
            <a:avLst/>
          </a:prstGeom>
          <a:noFill/>
        </p:spPr>
        <p:txBody>
          <a:bodyPr wrap="square" rtlCol="0">
            <a:spAutoFit/>
          </a:bodyPr>
          <a:lstStyle/>
          <a:p>
            <a:r>
              <a:rPr kumimoji="1" lang="en-US" altLang="zh-CN" dirty="0"/>
              <a:t>2</a:t>
            </a:r>
            <a:endParaRPr kumimoji="1" lang="zh-CN" altLang="en-US" dirty="0"/>
          </a:p>
        </p:txBody>
      </p:sp>
    </p:spTree>
    <p:extLst>
      <p:ext uri="{BB962C8B-B14F-4D97-AF65-F5344CB8AC3E}">
        <p14:creationId xmlns:p14="http://schemas.microsoft.com/office/powerpoint/2010/main" val="18064944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5914" y="348686"/>
            <a:ext cx="9944323" cy="1609344"/>
          </a:xfrm>
        </p:spPr>
        <p:txBody>
          <a:bodyPr>
            <a:normAutofit/>
          </a:bodyPr>
          <a:lstStyle/>
          <a:p>
            <a:r>
              <a:rPr kumimoji="1" lang="en-US" altLang="zh-CN" dirty="0" smtClean="0"/>
              <a:t>Trends for Pulse search algorithms</a:t>
            </a:r>
            <a:endParaRPr kumimoji="1" lang="zh-CN" altLang="en-US" dirty="0"/>
          </a:p>
        </p:txBody>
      </p:sp>
      <p:graphicFrame>
        <p:nvGraphicFramePr>
          <p:cNvPr id="4" name="图表 3"/>
          <p:cNvGraphicFramePr/>
          <p:nvPr>
            <p:extLst>
              <p:ext uri="{D42A27DB-BD31-4B8C-83A1-F6EECF244321}">
                <p14:modId xmlns:p14="http://schemas.microsoft.com/office/powerpoint/2010/main" val="580782515"/>
              </p:ext>
            </p:extLst>
          </p:nvPr>
        </p:nvGraphicFramePr>
        <p:xfrm>
          <a:off x="2447904" y="1958030"/>
          <a:ext cx="8310639" cy="3880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图片 4"/>
          <p:cNvPicPr/>
          <p:nvPr/>
        </p:nvPicPr>
        <p:blipFill>
          <a:blip r:embed="rId8" cstate="screen"/>
          <a:srcRect/>
          <a:stretch>
            <a:fillRect/>
          </a:stretch>
        </p:blipFill>
        <p:spPr>
          <a:xfrm>
            <a:off x="196481" y="1525042"/>
            <a:ext cx="4463715" cy="3777915"/>
          </a:xfrm>
          <a:prstGeom prst="rect">
            <a:avLst/>
          </a:prstGeom>
          <a:noFill/>
          <a:ln>
            <a:noFill/>
          </a:ln>
        </p:spPr>
      </p:pic>
      <p:sp>
        <p:nvSpPr>
          <p:cNvPr id="3" name="右箭头 2"/>
          <p:cNvSpPr/>
          <p:nvPr/>
        </p:nvSpPr>
        <p:spPr>
          <a:xfrm>
            <a:off x="1663148" y="5440017"/>
            <a:ext cx="1742661" cy="298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下箭头 5"/>
          <p:cNvSpPr/>
          <p:nvPr/>
        </p:nvSpPr>
        <p:spPr>
          <a:xfrm>
            <a:off x="4015409" y="2014330"/>
            <a:ext cx="278295" cy="1884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文本框 6"/>
              <p:cNvSpPr txBox="1"/>
              <p:nvPr/>
            </p:nvSpPr>
            <p:spPr>
              <a:xfrm>
                <a:off x="4328251" y="1808405"/>
                <a:ext cx="1603772"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𝐷𝑀</m:t>
                          </m:r>
                        </m:sub>
                      </m:sSub>
                      <m:r>
                        <a:rPr kumimoji="1" lang="en-US" altLang="zh-CN" b="0" i="1" smtClean="0">
                          <a:latin typeface="Cambria Math" charset="0"/>
                          <a:ea typeface="Cambria Math" charset="0"/>
                          <a:cs typeface="Cambria Math" charset="0"/>
                        </a:rPr>
                        <m:t>)</m:t>
                      </m:r>
                    </m:oMath>
                  </m:oMathPara>
                </a14:m>
                <a:endParaRPr kumimoji="1"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328251" y="1808405"/>
                <a:ext cx="1603772" cy="299249"/>
              </a:xfrm>
              <a:prstGeom prst="rect">
                <a:avLst/>
              </a:prstGeom>
              <a:blipFill rotWithShape="0">
                <a:blip r:embed="rId9"/>
                <a:stretch>
                  <a:fillRect l="-2662" t="-2041" r="-4943"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257910" y="2540642"/>
                <a:ext cx="3934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altLang="zh-CN" dirty="0"/>
                        <m:t>(</m:t>
                      </m:r>
                      <m:r>
                        <m:rPr>
                          <m:nor/>
                        </m:rPr>
                        <a:rPr lang="en-US" altLang="zh-CN" dirty="0"/>
                        <m:t>Taylor</m:t>
                      </m:r>
                      <m:r>
                        <m:rPr>
                          <m:nor/>
                        </m:rPr>
                        <a:rPr lang="en-US" altLang="zh-CN" dirty="0"/>
                        <m:t>, </m:t>
                      </m:r>
                      <m:r>
                        <m:rPr>
                          <m:nor/>
                        </m:rPr>
                        <a:rPr lang="en-US" altLang="zh-CN" dirty="0"/>
                        <m:t>J</m:t>
                      </m:r>
                      <m:r>
                        <m:rPr>
                          <m:nor/>
                        </m:rPr>
                        <a:rPr lang="en-US" altLang="zh-CN" dirty="0"/>
                        <m:t>. </m:t>
                      </m:r>
                      <m:r>
                        <m:rPr>
                          <m:nor/>
                        </m:rPr>
                        <a:rPr lang="en-US" altLang="zh-CN" dirty="0"/>
                        <m:t>H</m:t>
                      </m:r>
                      <m:r>
                        <m:rPr>
                          <m:nor/>
                        </m:rPr>
                        <a:rPr lang="en-US" altLang="zh-CN" dirty="0"/>
                        <m:t>. 1974, </m:t>
                      </m:r>
                      <m:r>
                        <m:rPr>
                          <m:nor/>
                        </m:rPr>
                        <a:rPr lang="en-US" altLang="zh-CN" dirty="0"/>
                        <m:t>A</m:t>
                      </m:r>
                      <m:r>
                        <m:rPr>
                          <m:nor/>
                        </m:rPr>
                        <a:rPr lang="en-US" altLang="zh-CN" dirty="0"/>
                        <m:t>&amp;</m:t>
                      </m:r>
                      <m:r>
                        <m:rPr>
                          <m:nor/>
                        </m:rPr>
                        <a:rPr lang="en-US" altLang="zh-CN" dirty="0"/>
                        <m:t>AS</m:t>
                      </m:r>
                      <m:r>
                        <m:rPr>
                          <m:nor/>
                        </m:rPr>
                        <a:rPr lang="en-US" altLang="zh-CN" dirty="0"/>
                        <m:t>, 15, 367). </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8257910" y="2540642"/>
                <a:ext cx="3934090" cy="369332"/>
              </a:xfrm>
              <a:prstGeom prst="rect">
                <a:avLst/>
              </a:prstGeom>
              <a:blipFill rotWithShape="0">
                <a:blip r:embed="rId10"/>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860647" y="1808405"/>
                <a:ext cx="2117182"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m:t>
                          </m:r>
                          <m:r>
                            <a:rPr kumimoji="1" lang="en-US" altLang="zh-CN"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m:oMathPara>
                </a14:m>
                <a:endParaRPr kumimoji="1"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6860647" y="1808405"/>
                <a:ext cx="2117182" cy="299249"/>
              </a:xfrm>
              <a:prstGeom prst="rect">
                <a:avLst/>
              </a:prstGeom>
              <a:blipFill rotWithShape="0">
                <a:blip r:embed="rId11"/>
                <a:stretch>
                  <a:fillRect l="-2011" t="-2041" r="-3448" b="-2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3589385" y="5735945"/>
                <a:ext cx="3013838" cy="12142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zh-CN" i="1" smtClean="0">
                          <a:latin typeface="Cambria Math" charset="0"/>
                          <a:ea typeface="Cambria Math" charset="0"/>
                          <a:cs typeface="Cambria Math" charset="0"/>
                        </a:rPr>
                        <m:t>Ο</m:t>
                      </m:r>
                      <m:r>
                        <a:rPr kumimoji="1" lang="en-US" altLang="zh-CN" b="0" i="1"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r>
                            <a:rPr kumimoji="1" lang="en-US" altLang="zh-CN" b="0" i="1" smtClean="0">
                              <a:latin typeface="Cambria Math" charset="0"/>
                              <a:ea typeface="Cambria Math" charset="0"/>
                              <a:cs typeface="Cambria Math" charset="0"/>
                            </a:rPr>
                            <m:t>𝑁</m:t>
                          </m:r>
                          <m:r>
                            <a:rPr kumimoji="1" lang="en-US" altLang="zh-CN" b="0" i="1" baseline="-25000" smtClean="0">
                              <a:latin typeface="Cambria Math" charset="0"/>
                              <a:ea typeface="Cambria Math" charset="0"/>
                              <a:cs typeface="Cambria Math" charset="0"/>
                            </a:rPr>
                            <m:t>𝑡</m:t>
                          </m:r>
                          <m:r>
                            <a:rPr kumimoji="1" lang="en-US" altLang="zh-CN" b="0" i="1" baseline="-25000" smtClean="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𝑙𝑜𝑔</m:t>
                                  </m:r>
                                </m:e>
                                <m:sub>
                                  <m:r>
                                    <a:rPr kumimoji="1" lang="en-US" altLang="zh-CN" b="0" i="1" smtClean="0">
                                      <a:latin typeface="Cambria Math" charset="0"/>
                                      <a:ea typeface="Cambria Math" charset="0"/>
                                      <a:cs typeface="Cambria Math" charset="0"/>
                                    </a:rPr>
                                    <m:t>2</m:t>
                                  </m:r>
                                </m:sub>
                              </m:sSub>
                              <m:r>
                                <a:rPr kumimoji="1" lang="en-US" altLang="zh-CN" b="0" i="1"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𝑓</m:t>
                              </m:r>
                            </m:sub>
                          </m:sSub>
                          <m:r>
                            <a:rPr kumimoji="1" lang="en-US" altLang="zh-CN" b="0" i="1" smtClean="0">
                              <a:latin typeface="Cambria Math" charset="0"/>
                              <a:ea typeface="Cambria Math" charset="0"/>
                              <a:cs typeface="Cambria Math" charset="0"/>
                            </a:rPr>
                            <m:t>𝑁</m:t>
                          </m:r>
                          <m:r>
                            <a:rPr kumimoji="1" lang="en-US" altLang="zh-CN" b="0" i="1" baseline="-25000" smtClean="0">
                              <a:latin typeface="Cambria Math" charset="0"/>
                              <a:ea typeface="Cambria Math" charset="0"/>
                              <a:cs typeface="Cambria Math" charset="0"/>
                            </a:rPr>
                            <m:t>𝑡</m:t>
                          </m:r>
                          <m:r>
                            <a:rPr kumimoji="1" lang="en-US" altLang="zh-CN" b="0" i="1" baseline="-25000" smtClean="0">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b="0" i="1" smtClean="0">
                              <a:latin typeface="Cambria Math" charset="0"/>
                              <a:ea typeface="Cambria Math" charset="0"/>
                              <a:cs typeface="Cambria Math" charset="0"/>
                            </a:rPr>
                            <m:t>𝑡</m:t>
                          </m:r>
                        </m:sub>
                      </m:sSub>
                      <m:r>
                        <a:rPr kumimoji="1" lang="en-US" altLang="zh-CN" b="0" i="1" smtClean="0">
                          <a:latin typeface="Cambria Math" charset="0"/>
                          <a:ea typeface="Cambria Math" charset="0"/>
                          <a:cs typeface="Cambria Math" charset="0"/>
                        </a:rPr>
                        <m:t>)</m:t>
                      </m:r>
                    </m:oMath>
                  </m:oMathPara>
                </a14:m>
                <a:endParaRPr kumimoji="1" lang="en-US" altLang="zh-CN" dirty="0" smtClean="0"/>
              </a:p>
              <a:p>
                <a:r>
                  <a:rPr kumimoji="1" lang="en-US" altLang="zh-CN" dirty="0" smtClean="0"/>
                  <a:t>=</a:t>
                </a:r>
                <a14:m>
                  <m:oMath xmlns:m="http://schemas.openxmlformats.org/officeDocument/2006/math">
                    <m:r>
                      <m:rPr>
                        <m:sty m:val="p"/>
                      </m:rPr>
                      <a:rPr kumimoji="1" lang="el-GR" altLang="zh-CN" i="1">
                        <a:latin typeface="Cambria Math" charset="0"/>
                        <a:ea typeface="Cambria Math" charset="0"/>
                        <a:cs typeface="Cambria Math" charset="0"/>
                      </a:rPr>
                      <m:t>Ο</m:t>
                    </m:r>
                    <m:d>
                      <m:dPr>
                        <m:ctrlPr>
                          <a:rPr kumimoji="1" lang="en-US" altLang="zh-CN" i="1">
                            <a:latin typeface="Cambria Math" charset="0"/>
                            <a:ea typeface="Cambria Math" charset="0"/>
                            <a:cs typeface="Cambria Math" charset="0"/>
                          </a:rPr>
                        </m:ctrlPr>
                      </m:dPr>
                      <m:e>
                        <m:r>
                          <a:rPr kumimoji="1" lang="en-US" altLang="zh-CN" i="1">
                            <a:latin typeface="Cambria Math" charset="0"/>
                            <a:ea typeface="Cambria Math" charset="0"/>
                            <a:cs typeface="Cambria Math" charset="0"/>
                          </a:rPr>
                          <m:t>2</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𝑁𝑡</m:t>
                            </m:r>
                            <m:r>
                              <a:rPr kumimoji="1" lang="en-US" altLang="zh-CN" i="1" baseline="-25000">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𝑙𝑜𝑔</m:t>
                                    </m:r>
                                  </m:e>
                                  <m:sub>
                                    <m:r>
                                      <a:rPr kumimoji="1" lang="en-US" altLang="zh-CN" i="1">
                                        <a:latin typeface="Cambria Math" charset="0"/>
                                        <a:ea typeface="Cambria Math" charset="0"/>
                                        <a:cs typeface="Cambria Math" charset="0"/>
                                      </a:rPr>
                                      <m:t>2</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𝑡</m:t>
                            </m:r>
                          </m:sub>
                        </m:sSub>
                      </m:e>
                    </m:d>
                  </m:oMath>
                </a14:m>
                <a:endParaRPr kumimoji="1" lang="en-US" altLang="zh-CN" dirty="0" smtClean="0">
                  <a:ea typeface="Cambria Math" charset="0"/>
                  <a:cs typeface="Cambria Math" charset="0"/>
                </a:endParaRPr>
              </a:p>
              <a:p>
                <a:r>
                  <a:rPr kumimoji="1" lang="en-US" altLang="zh-CN" dirty="0" smtClean="0"/>
                  <a:t>=</a:t>
                </a:r>
                <a:r>
                  <a:rPr kumimoji="1" lang="el-GR" altLang="zh-CN" dirty="0">
                    <a:ea typeface="Cambria Math" charset="0"/>
                    <a:cs typeface="Cambria Math" charset="0"/>
                  </a:rPr>
                  <a:t> </a:t>
                </a:r>
                <a14:m>
                  <m:oMath xmlns:m="http://schemas.openxmlformats.org/officeDocument/2006/math">
                    <m:r>
                      <m:rPr>
                        <m:sty m:val="p"/>
                      </m:rPr>
                      <a:rPr kumimoji="1" lang="el-GR" altLang="zh-CN" i="1">
                        <a:latin typeface="Cambria Math" charset="0"/>
                        <a:ea typeface="Cambria Math" charset="0"/>
                        <a:cs typeface="Cambria Math" charset="0"/>
                      </a:rPr>
                      <m:t>Ο</m:t>
                    </m:r>
                    <m:d>
                      <m:dPr>
                        <m:ctrlPr>
                          <a:rPr kumimoji="1" lang="en-US" altLang="zh-CN" i="1">
                            <a:latin typeface="Cambria Math" charset="0"/>
                            <a:ea typeface="Cambria Math" charset="0"/>
                            <a:cs typeface="Cambria Math" charset="0"/>
                          </a:rPr>
                        </m:ctrlPr>
                      </m:dPr>
                      <m:e>
                        <m:sSub>
                          <m:sSubPr>
                            <m:ctrlPr>
                              <a:rPr kumimoji="1" lang="en-US" altLang="zh-CN" i="1">
                                <a:latin typeface="Cambria Math" charset="0"/>
                                <a:ea typeface="Cambria Math" charset="0"/>
                                <a:cs typeface="Cambria Math" charset="0"/>
                              </a:rPr>
                            </m:ctrlPr>
                          </m:sSubPr>
                          <m:e>
                            <m:sSub>
                              <m:sSubPr>
                                <m:ctrlPr>
                                  <a:rPr kumimoji="1" lang="en-US" altLang="zh-CN" i="1" smtClean="0">
                                    <a:latin typeface="Cambria Math" charset="0"/>
                                    <a:ea typeface="Cambria Math" charset="0"/>
                                    <a:cs typeface="Cambria Math" charset="0"/>
                                  </a:rPr>
                                </m:ctrlPr>
                              </m:sSubPr>
                              <m:e>
                                <m:sSub>
                                  <m:sSubPr>
                                    <m:ctrlPr>
                                      <a:rPr kumimoji="1" lang="en-US" altLang="zh-CN" i="1">
                                        <a:latin typeface="Cambria Math" charset="0"/>
                                        <a:ea typeface="Cambria Math" charset="0"/>
                                        <a:cs typeface="Cambria Math" charset="0"/>
                                      </a:rPr>
                                    </m:ctrlPr>
                                  </m:sSubPr>
                                  <m:e>
                                    <m:r>
                                      <a:rPr kumimoji="1" lang="en-US" altLang="zh-CN" b="0" i="1" smtClean="0">
                                        <a:latin typeface="Cambria Math" charset="0"/>
                                        <a:ea typeface="Cambria Math" charset="0"/>
                                        <a:cs typeface="Cambria Math" charset="0"/>
                                      </a:rPr>
                                      <m:t>𝑘</m:t>
                                    </m:r>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sSub>
                                  <m:sSubPr>
                                    <m:ctrlPr>
                                      <a:rPr kumimoji="1" lang="en-US" altLang="zh-CN" i="1">
                                        <a:latin typeface="Cambria Math" charset="0"/>
                                        <a:ea typeface="Cambria Math" charset="0"/>
                                        <a:cs typeface="Cambria Math" charset="0"/>
                                      </a:rPr>
                                    </m:ctrlPr>
                                  </m:sSubPr>
                                  <m:e>
                                    <m:r>
                                      <a:rPr kumimoji="1" lang="en-US" altLang="zh-CN" i="1">
                                        <a:latin typeface="Cambria Math" charset="0"/>
                                        <a:ea typeface="Cambria Math" charset="0"/>
                                        <a:cs typeface="Cambria Math" charset="0"/>
                                      </a:rPr>
                                      <m:t>𝑙𝑜𝑔</m:t>
                                    </m:r>
                                  </m:e>
                                  <m:sub>
                                    <m:r>
                                      <a:rPr kumimoji="1" lang="en-US" altLang="zh-CN" i="1">
                                        <a:latin typeface="Cambria Math" charset="0"/>
                                        <a:ea typeface="Cambria Math" charset="0"/>
                                        <a:cs typeface="Cambria Math" charset="0"/>
                                      </a:rPr>
                                      <m:t>2</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𝑓</m:t>
                                </m:r>
                              </m:sub>
                            </m:sSub>
                            <m:r>
                              <a:rPr kumimoji="1" lang="en-US" altLang="zh-CN" i="1">
                                <a:latin typeface="Cambria Math" charset="0"/>
                                <a:ea typeface="Cambria Math" charset="0"/>
                                <a:cs typeface="Cambria Math" charset="0"/>
                              </a:rPr>
                              <m:t>)∙</m:t>
                            </m:r>
                            <m:r>
                              <a:rPr kumimoji="1" lang="en-US" altLang="zh-CN" i="1">
                                <a:latin typeface="Cambria Math" charset="0"/>
                                <a:ea typeface="Cambria Math" charset="0"/>
                                <a:cs typeface="Cambria Math" charset="0"/>
                              </a:rPr>
                              <m:t>𝑁</m:t>
                            </m:r>
                          </m:e>
                          <m:sub>
                            <m:r>
                              <a:rPr kumimoji="1" lang="en-US" altLang="zh-CN" i="1">
                                <a:latin typeface="Cambria Math" charset="0"/>
                                <a:ea typeface="Cambria Math" charset="0"/>
                                <a:cs typeface="Cambria Math" charset="0"/>
                              </a:rPr>
                              <m:t>𝑡</m:t>
                            </m:r>
                          </m:sub>
                        </m:sSub>
                      </m:e>
                    </m:d>
                  </m:oMath>
                </a14:m>
                <a:endParaRPr kumimoji="1" lang="en-US" altLang="zh-CN" dirty="0"/>
              </a:p>
              <a:p>
                <a:endParaRPr kumimoji="1"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589385" y="5735945"/>
                <a:ext cx="3013838" cy="1214243"/>
              </a:xfrm>
              <a:prstGeom prst="rect">
                <a:avLst/>
              </a:prstGeom>
              <a:blipFill rotWithShape="0">
                <a:blip r:embed="rId12"/>
                <a:stretch>
                  <a:fillRect l="-48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83315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活字">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7509</TotalTime>
  <Words>3358</Words>
  <Application>Microsoft Macintosh PowerPoint</Application>
  <PresentationFormat>宽屏</PresentationFormat>
  <Paragraphs>210</Paragraphs>
  <Slides>32</Slides>
  <Notes>28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Calibri</vt:lpstr>
      <vt:lpstr>Cambria</vt:lpstr>
      <vt:lpstr>Cambria Math</vt:lpstr>
      <vt:lpstr>CMMI10</vt:lpstr>
      <vt:lpstr>CMR10</vt:lpstr>
      <vt:lpstr>DengXian</vt:lpstr>
      <vt:lpstr>Mangal</vt:lpstr>
      <vt:lpstr>Rockwell</vt:lpstr>
      <vt:lpstr>Rockwell Condensed</vt:lpstr>
      <vt:lpstr>Rockwell Extra Bold</vt:lpstr>
      <vt:lpstr>Wingdings</vt:lpstr>
      <vt:lpstr>方正姚体</vt:lpstr>
      <vt:lpstr>Arial</vt:lpstr>
      <vt:lpstr>木活字</vt:lpstr>
      <vt:lpstr>Fast Radio Burst search algorithm</vt:lpstr>
      <vt:lpstr>PowerPoint 演示文稿</vt:lpstr>
      <vt:lpstr>PowerPoint 演示文稿</vt:lpstr>
      <vt:lpstr>PowerPoint 演示文稿</vt:lpstr>
      <vt:lpstr>Property of FRB</vt:lpstr>
      <vt:lpstr>dispersion</vt:lpstr>
      <vt:lpstr>Scatter</vt:lpstr>
      <vt:lpstr>Scintillation</vt:lpstr>
      <vt:lpstr>Trends for Pulse search algorithms</vt:lpstr>
      <vt:lpstr>How does Tree Algorithm accelerate?</vt:lpstr>
      <vt:lpstr>PowerPoint 演示文稿</vt:lpstr>
      <vt:lpstr>PowerPoint 演示文稿</vt:lpstr>
      <vt:lpstr>Introduction to a new idea to Search Fast Radio burst  </vt:lpstr>
      <vt:lpstr>Brief Review : Properties of 2D FFT</vt:lpstr>
      <vt:lpstr>PowerPoint 演示文稿</vt:lpstr>
      <vt:lpstr>PowerPoint 演示文稿</vt:lpstr>
      <vt:lpstr>PowerPoint 演示文稿</vt:lpstr>
      <vt:lpstr>PowerPoint 演示文稿</vt:lpstr>
      <vt:lpstr>Using 2d-fft search a line !</vt:lpstr>
      <vt:lpstr>Re-bin:</vt:lpstr>
      <vt:lpstr>Re-bin:</vt:lpstr>
      <vt:lpstr>2D-FFT:</vt:lpstr>
      <vt:lpstr>Polar coordinates Convert:</vt:lpstr>
      <vt:lpstr>Sum it up!</vt:lpstr>
      <vt:lpstr>DM calculate</vt:lpstr>
      <vt:lpstr>PowerPoint 演示文稿</vt:lpstr>
      <vt:lpstr>Advantage of this method:</vt:lpstr>
      <vt:lpstr>Prospect in future:</vt:lpstr>
      <vt:lpstr>Advertisement time!  Tian Lai Array!</vt:lpstr>
      <vt:lpstr>Telescope parameter for FRB</vt:lpstr>
      <vt:lpstr>Digital backend(plan)</vt:lpstr>
      <vt:lpstr>Thank you!</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NCH</dc:creator>
  <cp:lastModifiedBy>NCH</cp:lastModifiedBy>
  <cp:revision>135</cp:revision>
  <cp:lastPrinted>2017-08-12T06:04:59Z</cp:lastPrinted>
  <dcterms:created xsi:type="dcterms:W3CDTF">2017-08-07T02:01:55Z</dcterms:created>
  <dcterms:modified xsi:type="dcterms:W3CDTF">2017-08-16T07:23:20Z</dcterms:modified>
</cp:coreProperties>
</file>